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9"/>
  </p:notesMasterIdLst>
  <p:handoutMasterIdLst>
    <p:handoutMasterId r:id="rId10"/>
  </p:handoutMasterIdLst>
  <p:sldIdLst>
    <p:sldId id="458" r:id="rId2"/>
    <p:sldId id="485" r:id="rId3"/>
    <p:sldId id="486" r:id="rId4"/>
    <p:sldId id="470" r:id="rId5"/>
    <p:sldId id="491" r:id="rId6"/>
    <p:sldId id="477" r:id="rId7"/>
    <p:sldId id="489" r:id="rId8"/>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4BBC58"/>
    <a:srgbClr val="40B64B"/>
    <a:srgbClr val="4ABF56"/>
    <a:srgbClr val="FF6600"/>
    <a:srgbClr val="FFFFCC"/>
    <a:srgbClr val="FFFF99"/>
    <a:srgbClr val="00FF99"/>
    <a:srgbClr val="00FF00"/>
    <a:srgbClr val="0092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53" autoAdjust="0"/>
    <p:restoredTop sz="98710" autoAdjust="0"/>
  </p:normalViewPr>
  <p:slideViewPr>
    <p:cSldViewPr>
      <p:cViewPr varScale="1">
        <p:scale>
          <a:sx n="73" d="100"/>
          <a:sy n="73" d="100"/>
        </p:scale>
        <p:origin x="1266" y="54"/>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0"/>
            <a:ext cx="2918621" cy="493237"/>
          </a:xfrm>
          <a:prstGeom prst="rect">
            <a:avLst/>
          </a:prstGeom>
        </p:spPr>
        <p:txBody>
          <a:bodyPr vert="horz" lIns="90634" tIns="45318" rIns="90634" bIns="4531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579" y="0"/>
            <a:ext cx="2918621" cy="493237"/>
          </a:xfrm>
          <a:prstGeom prst="rect">
            <a:avLst/>
          </a:prstGeom>
        </p:spPr>
        <p:txBody>
          <a:bodyPr vert="horz" lIns="90634" tIns="45318" rIns="90634" bIns="45318" rtlCol="0"/>
          <a:lstStyle>
            <a:lvl1pPr algn="r">
              <a:defRPr sz="1200"/>
            </a:lvl1pPr>
          </a:lstStyle>
          <a:p>
            <a:fld id="{DDC1B02D-758E-4ADD-BB6A-4006E077E283}" type="datetimeFigureOut">
              <a:rPr kumimoji="1" lang="ja-JP" altLang="en-US" smtClean="0"/>
              <a:t>2018/3/9</a:t>
            </a:fld>
            <a:endParaRPr kumimoji="1" lang="ja-JP" altLang="en-US"/>
          </a:p>
        </p:txBody>
      </p:sp>
      <p:sp>
        <p:nvSpPr>
          <p:cNvPr id="4" name="フッター プレースホルダー 3"/>
          <p:cNvSpPr>
            <a:spLocks noGrp="1"/>
          </p:cNvSpPr>
          <p:nvPr>
            <p:ph type="ftr" sz="quarter" idx="2"/>
          </p:nvPr>
        </p:nvSpPr>
        <p:spPr>
          <a:xfrm>
            <a:off x="8" y="9371511"/>
            <a:ext cx="2918621" cy="493236"/>
          </a:xfrm>
          <a:prstGeom prst="rect">
            <a:avLst/>
          </a:prstGeom>
        </p:spPr>
        <p:txBody>
          <a:bodyPr vert="horz" lIns="90634" tIns="45318" rIns="90634" bIns="4531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579" y="9371511"/>
            <a:ext cx="2918621" cy="493236"/>
          </a:xfrm>
          <a:prstGeom prst="rect">
            <a:avLst/>
          </a:prstGeom>
        </p:spPr>
        <p:txBody>
          <a:bodyPr vert="horz" lIns="90634" tIns="45318" rIns="90634" bIns="45318" rtlCol="0" anchor="b"/>
          <a:lstStyle>
            <a:lvl1pPr algn="r">
              <a:defRPr sz="1200"/>
            </a:lvl1pPr>
          </a:lstStyle>
          <a:p>
            <a:fld id="{DC38A095-8718-4A09-B7BB-5B3457943E89}" type="slidenum">
              <a:rPr kumimoji="1" lang="ja-JP" altLang="en-US" smtClean="0"/>
              <a:t>‹#›</a:t>
            </a:fld>
            <a:endParaRPr kumimoji="1" lang="ja-JP" altLang="en-US"/>
          </a:p>
        </p:txBody>
      </p:sp>
    </p:spTree>
    <p:extLst>
      <p:ext uri="{BB962C8B-B14F-4D97-AF65-F5344CB8AC3E}">
        <p14:creationId xmlns:p14="http://schemas.microsoft.com/office/powerpoint/2010/main" val="22855564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0"/>
            <a:ext cx="2918621" cy="493237"/>
          </a:xfrm>
          <a:prstGeom prst="rect">
            <a:avLst/>
          </a:prstGeom>
        </p:spPr>
        <p:txBody>
          <a:bodyPr vert="horz" lIns="90634" tIns="45318" rIns="90634" bIns="453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9" y="0"/>
            <a:ext cx="2918621" cy="493237"/>
          </a:xfrm>
          <a:prstGeom prst="rect">
            <a:avLst/>
          </a:prstGeom>
        </p:spPr>
        <p:txBody>
          <a:bodyPr vert="horz" lIns="90634" tIns="45318" rIns="90634" bIns="45318" rtlCol="0"/>
          <a:lstStyle>
            <a:lvl1pPr algn="r">
              <a:defRPr sz="1200"/>
            </a:lvl1pPr>
          </a:lstStyle>
          <a:p>
            <a:fld id="{A646859D-D429-494A-8072-3AEED4B104EA}" type="datetimeFigureOut">
              <a:rPr kumimoji="1" lang="ja-JP" altLang="en-US" smtClean="0"/>
              <a:t>2018/3/9</a:t>
            </a:fld>
            <a:endParaRPr kumimoji="1" lang="ja-JP" altLang="en-US"/>
          </a:p>
        </p:txBody>
      </p:sp>
      <p:sp>
        <p:nvSpPr>
          <p:cNvPr id="4" name="スライド イメージ プレースホルダー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0634" tIns="45318" rIns="90634" bIns="45318" rtlCol="0" anchor="ctr"/>
          <a:lstStyle/>
          <a:p>
            <a:endParaRPr lang="ja-JP" altLang="en-US"/>
          </a:p>
        </p:txBody>
      </p:sp>
      <p:sp>
        <p:nvSpPr>
          <p:cNvPr id="5" name="ノート プレースホルダー 4"/>
          <p:cNvSpPr>
            <a:spLocks noGrp="1"/>
          </p:cNvSpPr>
          <p:nvPr>
            <p:ph type="body" sz="quarter" idx="3"/>
          </p:nvPr>
        </p:nvSpPr>
        <p:spPr>
          <a:xfrm>
            <a:off x="673894" y="4686540"/>
            <a:ext cx="5387982" cy="4439131"/>
          </a:xfrm>
          <a:prstGeom prst="rect">
            <a:avLst/>
          </a:prstGeom>
        </p:spPr>
        <p:txBody>
          <a:bodyPr vert="horz" lIns="90634" tIns="45318" rIns="90634" bIns="453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9371511"/>
            <a:ext cx="2918621" cy="493236"/>
          </a:xfrm>
          <a:prstGeom prst="rect">
            <a:avLst/>
          </a:prstGeom>
        </p:spPr>
        <p:txBody>
          <a:bodyPr vert="horz" lIns="90634" tIns="45318" rIns="90634" bIns="453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9" y="9371511"/>
            <a:ext cx="2918621" cy="493236"/>
          </a:xfrm>
          <a:prstGeom prst="rect">
            <a:avLst/>
          </a:prstGeom>
        </p:spPr>
        <p:txBody>
          <a:bodyPr vert="horz" lIns="90634" tIns="45318" rIns="90634" bIns="45318" rtlCol="0" anchor="b"/>
          <a:lstStyle>
            <a:lvl1pPr algn="r">
              <a:defRPr sz="1200"/>
            </a:lvl1pPr>
          </a:lstStyle>
          <a:p>
            <a:fld id="{15FD8B71-8DC6-4FFE-B67A-BCE04A8CDF70}" type="slidenum">
              <a:rPr kumimoji="1" lang="ja-JP" altLang="en-US" smtClean="0"/>
              <a:t>‹#›</a:t>
            </a:fld>
            <a:endParaRPr kumimoji="1" lang="ja-JP" altLang="en-US"/>
          </a:p>
        </p:txBody>
      </p:sp>
    </p:spTree>
    <p:extLst>
      <p:ext uri="{BB962C8B-B14F-4D97-AF65-F5344CB8AC3E}">
        <p14:creationId xmlns:p14="http://schemas.microsoft.com/office/powerpoint/2010/main" val="29593868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3288" y="741363"/>
            <a:ext cx="4929187" cy="3697287"/>
          </a:xfrm>
        </p:spPr>
      </p:sp>
      <p:sp>
        <p:nvSpPr>
          <p:cNvPr id="3" name="ノート プレースホルダー 2"/>
          <p:cNvSpPr>
            <a:spLocks noGrp="1"/>
          </p:cNvSpPr>
          <p:nvPr>
            <p:ph type="body" idx="1"/>
          </p:nvPr>
        </p:nvSpPr>
        <p:spPr/>
        <p:txBody>
          <a:bodyPr/>
          <a:lstStyle/>
          <a:p>
            <a:r>
              <a:rPr lang="ja-JP" altLang="ja-JP" dirty="0"/>
              <a:t>・地方環境事務所及び地域ブロック協議会の取組について</a:t>
            </a:r>
          </a:p>
          <a:p>
            <a:r>
              <a:rPr lang="ja-JP" altLang="ja-JP" dirty="0"/>
              <a:t>・熊本地震等における自治体や民間事業者による自治体支援について</a:t>
            </a:r>
          </a:p>
          <a:p>
            <a:r>
              <a:rPr lang="ja-JP" altLang="ja-JP" dirty="0"/>
              <a:t>・自治体向けのモデル事業について　など</a:t>
            </a:r>
          </a:p>
        </p:txBody>
      </p:sp>
      <p:sp>
        <p:nvSpPr>
          <p:cNvPr id="4" name="スライド番号プレースホルダー 3"/>
          <p:cNvSpPr>
            <a:spLocks noGrp="1"/>
          </p:cNvSpPr>
          <p:nvPr>
            <p:ph type="sldNum" sz="quarter" idx="10"/>
          </p:nvPr>
        </p:nvSpPr>
        <p:spPr/>
        <p:txBody>
          <a:bodyPr/>
          <a:lstStyle/>
          <a:p>
            <a:fld id="{22D07FED-BBA4-4E1A-B28A-8F320DA721AC}" type="slidenum">
              <a:rPr kumimoji="1" lang="ja-JP" altLang="en-US" smtClean="0"/>
              <a:t>0</a:t>
            </a:fld>
            <a:endParaRPr kumimoji="1" lang="ja-JP" altLang="en-US"/>
          </a:p>
        </p:txBody>
      </p:sp>
    </p:spTree>
    <p:extLst>
      <p:ext uri="{BB962C8B-B14F-4D97-AF65-F5344CB8AC3E}">
        <p14:creationId xmlns:p14="http://schemas.microsoft.com/office/powerpoint/2010/main" val="197928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solidFill>
                  <a:srgbClr val="FF0000"/>
                </a:solidFill>
              </a:rPr>
              <a:t>【</a:t>
            </a:r>
            <a:r>
              <a:rPr kumimoji="1" lang="ja-JP" altLang="en-US" dirty="0" smtClean="0">
                <a:solidFill>
                  <a:srgbClr val="FF0000"/>
                </a:solidFill>
              </a:rPr>
              <a:t>コメント</a:t>
            </a:r>
            <a:r>
              <a:rPr kumimoji="1" lang="en-US" altLang="ja-JP" dirty="0" smtClean="0">
                <a:solidFill>
                  <a:srgbClr val="FF0000"/>
                </a:solidFill>
              </a:rPr>
              <a:t>】</a:t>
            </a:r>
          </a:p>
          <a:p>
            <a:r>
              <a:rPr kumimoji="1" lang="ja-JP" altLang="en-US" dirty="0" smtClean="0">
                <a:solidFill>
                  <a:srgbClr val="FF0000"/>
                </a:solidFill>
              </a:rPr>
              <a:t>注）木造解体が先行しており、非木造解体の結果により変化する可能性がある。</a:t>
            </a:r>
            <a:endParaRPr kumimoji="1" lang="en-US" altLang="ja-JP" dirty="0" smtClean="0">
              <a:solidFill>
                <a:srgbClr val="FF0000"/>
              </a:solidFill>
            </a:endParaRPr>
          </a:p>
          <a:p>
            <a:r>
              <a:rPr lang="ja-JP" altLang="en-US" dirty="0" smtClean="0">
                <a:solidFill>
                  <a:srgbClr val="FF0000"/>
                </a:solidFill>
              </a:rPr>
              <a:t>混合廃棄物＋瓦類等＝不燃物として算出</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15FD8B71-8DC6-4FFE-B67A-BCE04A8CDF70}" type="slidenum">
              <a:rPr kumimoji="1" lang="ja-JP" altLang="en-US" smtClean="0"/>
              <a:t>5</a:t>
            </a:fld>
            <a:endParaRPr kumimoji="1" lang="ja-JP" altLang="en-US"/>
          </a:p>
        </p:txBody>
      </p:sp>
    </p:spTree>
    <p:extLst>
      <p:ext uri="{BB962C8B-B14F-4D97-AF65-F5344CB8AC3E}">
        <p14:creationId xmlns:p14="http://schemas.microsoft.com/office/powerpoint/2010/main" val="3791176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マスター タイトルの書式設定</a:t>
            </a:r>
          </a:p>
        </p:txBody>
      </p:sp>
      <p:sp>
        <p:nvSpPr>
          <p:cNvPr id="3" name="コンテンツ プレースホルダー 2"/>
          <p:cNvSpPr>
            <a:spLocks noGrp="1"/>
          </p:cNvSpPr>
          <p:nvPr>
            <p:ph idx="1"/>
          </p:nvPr>
        </p:nvSpPr>
        <p:spPr>
          <a:xfrm>
            <a:off x="529208" y="1628800"/>
            <a:ext cx="8229600" cy="452596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E08B032-9E9F-47F1-A184-EFECD69407C3}"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8286177" y="6478740"/>
            <a:ext cx="857823" cy="365125"/>
          </a:xfrm>
          <a:prstGeom prst="rect">
            <a:avLst/>
          </a:prstGeom>
        </p:spPr>
        <p:txBody>
          <a:bodyPr/>
          <a:lstStyle>
            <a:lvl1pPr algn="r">
              <a:defRPr/>
            </a:lvl1pPr>
          </a:lstStyle>
          <a:p>
            <a:fld id="{B51C4DDC-B5CC-472F-B3BC-31FEA4AE1936}" type="slidenum">
              <a:rPr lang="ja-JP" altLang="en-US" smtClean="0"/>
              <a:pPr/>
              <a:t>‹#›</a:t>
            </a:fld>
            <a:endParaRPr lang="ja-JP" altLang="en-US"/>
          </a:p>
        </p:txBody>
      </p:sp>
    </p:spTree>
    <p:extLst>
      <p:ext uri="{BB962C8B-B14F-4D97-AF65-F5344CB8AC3E}">
        <p14:creationId xmlns:p14="http://schemas.microsoft.com/office/powerpoint/2010/main" val="2549441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F9638D9-BB71-48E5-A2E4-54FBA0BD68D5}" type="datetime1">
              <a:rPr kumimoji="1" lang="ja-JP" altLang="en-US" smtClean="0"/>
              <a:t>2018/3/9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8286177" y="6478740"/>
            <a:ext cx="857823" cy="365125"/>
          </a:xfrm>
          <a:prstGeom prst="rect">
            <a:avLst/>
          </a:prstGeom>
        </p:spPr>
        <p:txBody>
          <a:bodyPr/>
          <a:lstStyle>
            <a:lvl1pPr algn="r">
              <a:defRPr/>
            </a:lvl1pPr>
          </a:lstStyle>
          <a:p>
            <a:fld id="{B51C4DDC-B5CC-472F-B3BC-31FEA4AE1936}" type="slidenum">
              <a:rPr lang="ja-JP" altLang="en-US" smtClean="0"/>
              <a:pPr/>
              <a:t>‹#›</a:t>
            </a:fld>
            <a:endParaRPr lang="ja-JP" altLang="en-US"/>
          </a:p>
        </p:txBody>
      </p:sp>
    </p:spTree>
    <p:extLst>
      <p:ext uri="{BB962C8B-B14F-4D97-AF65-F5344CB8AC3E}">
        <p14:creationId xmlns:p14="http://schemas.microsoft.com/office/powerpoint/2010/main" val="1466604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C03B34F-D013-4478-8954-30CA154A1FB3}" type="datetime1">
              <a:rPr kumimoji="1" lang="ja-JP" altLang="en-US" smtClean="0"/>
              <a:t>2018/3/9</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5" name="スライド番号プレースホルダー 5"/>
          <p:cNvSpPr>
            <a:spLocks noGrp="1"/>
          </p:cNvSpPr>
          <p:nvPr>
            <p:ph type="sldNum" sz="quarter" idx="12"/>
          </p:nvPr>
        </p:nvSpPr>
        <p:spPr>
          <a:xfrm>
            <a:off x="8286177" y="6478740"/>
            <a:ext cx="857823" cy="365125"/>
          </a:xfrm>
          <a:prstGeom prst="rect">
            <a:avLst/>
          </a:prstGeom>
        </p:spPr>
        <p:txBody>
          <a:bodyPr/>
          <a:lstStyle>
            <a:lvl1pPr algn="r">
              <a:defRPr/>
            </a:lvl1pPr>
          </a:lstStyle>
          <a:p>
            <a:fld id="{B51C4DDC-B5CC-472F-B3BC-31FEA4AE1936}" type="slidenum">
              <a:rPr lang="ja-JP" altLang="en-US" smtClean="0"/>
              <a:pPr/>
              <a:t>‹#›</a:t>
            </a:fld>
            <a:endParaRPr lang="ja-JP" altLang="en-US"/>
          </a:p>
        </p:txBody>
      </p:sp>
    </p:spTree>
    <p:extLst>
      <p:ext uri="{BB962C8B-B14F-4D97-AF65-F5344CB8AC3E}">
        <p14:creationId xmlns:p14="http://schemas.microsoft.com/office/powerpoint/2010/main" val="26207233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8"/>
            <a:ext cx="2133600" cy="365125"/>
          </a:xfrm>
          <a:prstGeom prst="rect">
            <a:avLst/>
          </a:prstGeom>
        </p:spPr>
        <p:txBody>
          <a:bodyPr vert="horz" lIns="91440" tIns="45720" rIns="91440" bIns="45720" rtlCol="0" anchor="ctr"/>
          <a:lstStyle>
            <a:lvl1pPr algn="l">
              <a:defRPr sz="1200">
                <a:solidFill>
                  <a:schemeClr val="tx1">
                    <a:tint val="75000"/>
                  </a:schemeClr>
                </a:solidFill>
                <a:latin typeface="ＭＳ ゴシック" panose="020B0609070205080204" pitchFamily="49" charset="-128"/>
                <a:ea typeface="ＭＳ ゴシック" panose="020B0609070205080204" pitchFamily="49" charset="-128"/>
              </a:defRPr>
            </a:lvl1pPr>
          </a:lstStyle>
          <a:p>
            <a:fld id="{034824C1-355B-498E-8825-C114E0B20BCE}" type="datetime1">
              <a:rPr lang="ja-JP" altLang="en-US" smtClean="0"/>
              <a:pPr/>
              <a:t>2018/3/9</a:t>
            </a:fld>
            <a:endParaRPr lang="ja-JP" altLang="en-US"/>
          </a:p>
        </p:txBody>
      </p:sp>
      <p:sp>
        <p:nvSpPr>
          <p:cNvPr id="5" name="フッター プレースホルダー 4"/>
          <p:cNvSpPr>
            <a:spLocks noGrp="1"/>
          </p:cNvSpPr>
          <p:nvPr>
            <p:ph type="ftr" sz="quarter" idx="3"/>
          </p:nvPr>
        </p:nvSpPr>
        <p:spPr>
          <a:xfrm>
            <a:off x="3124200" y="6356358"/>
            <a:ext cx="2895600" cy="365125"/>
          </a:xfrm>
          <a:prstGeom prst="rect">
            <a:avLst/>
          </a:prstGeom>
        </p:spPr>
        <p:txBody>
          <a:bodyPr vert="horz" lIns="91440" tIns="45720" rIns="91440" bIns="45720" rtlCol="0" anchor="ctr"/>
          <a:lstStyle>
            <a:lvl1pPr algn="ctr">
              <a:defRPr sz="1200">
                <a:solidFill>
                  <a:schemeClr val="tx1">
                    <a:tint val="75000"/>
                  </a:schemeClr>
                </a:solidFill>
                <a:latin typeface="ＭＳ ゴシック" panose="020B0609070205080204" pitchFamily="49" charset="-128"/>
                <a:ea typeface="ＭＳ ゴシック" panose="020B0609070205080204" pitchFamily="49" charset="-128"/>
              </a:defRPr>
            </a:lvl1pPr>
          </a:lstStyle>
          <a:p>
            <a:endParaRPr lang="ja-JP" altLang="en-US"/>
          </a:p>
        </p:txBody>
      </p:sp>
      <p:sp>
        <p:nvSpPr>
          <p:cNvPr id="6" name="スライド番号プレースホルダー 5"/>
          <p:cNvSpPr>
            <a:spLocks noGrp="1"/>
          </p:cNvSpPr>
          <p:nvPr>
            <p:ph type="sldNum" sz="quarter" idx="4"/>
          </p:nvPr>
        </p:nvSpPr>
        <p:spPr>
          <a:xfrm>
            <a:off x="8286177" y="6478740"/>
            <a:ext cx="857823" cy="365125"/>
          </a:xfrm>
          <a:prstGeom prst="rect">
            <a:avLst/>
          </a:prstGeom>
        </p:spPr>
        <p:txBody>
          <a:bodyPr/>
          <a:lstStyle>
            <a:lvl1pPr algn="r">
              <a:defRPr/>
            </a:lvl1pPr>
          </a:lstStyle>
          <a:p>
            <a:fld id="{B51C4DDC-B5CC-472F-B3BC-31FEA4AE1936}" type="slidenum">
              <a:rPr lang="ja-JP" altLang="en-US" smtClean="0"/>
              <a:pPr/>
              <a:t>‹#›</a:t>
            </a:fld>
            <a:endParaRPr lang="ja-JP" altLang="en-US"/>
          </a:p>
        </p:txBody>
      </p:sp>
    </p:spTree>
    <p:extLst>
      <p:ext uri="{BB962C8B-B14F-4D97-AF65-F5344CB8AC3E}">
        <p14:creationId xmlns:p14="http://schemas.microsoft.com/office/powerpoint/2010/main" val="1807916224"/>
      </p:ext>
    </p:extLst>
  </p:cSld>
  <p:clrMap bg1="lt1" tx1="dk1" bg2="lt2" tx2="dk2" accent1="accent1" accent2="accent2" accent3="accent3" accent4="accent4" accent5="accent5" accent6="accent6" hlink="hlink" folHlink="folHlink"/>
  <p:sldLayoutIdLst>
    <p:sldLayoutId id="2147483650" r:id="rId1"/>
    <p:sldLayoutId id="2147483654" r:id="rId2"/>
    <p:sldLayoutId id="2147483655" r:id="rId3"/>
  </p:sldLayoutIdLst>
  <p:hf hdr="0" ftr="0" dt="0"/>
  <p:txStyles>
    <p:titleStyle>
      <a:lvl1pPr algn="ctr" defTabSz="914395" rtl="0" eaLnBrk="1" latinLnBrk="0" hangingPunct="1">
        <a:spcBef>
          <a:spcPct val="0"/>
        </a:spcBef>
        <a:buNone/>
        <a:defRPr kumimoji="1" sz="4400" kern="1200">
          <a:solidFill>
            <a:schemeClr val="tx1"/>
          </a:solidFill>
          <a:latin typeface="ＭＳ ゴシック" panose="020B0609070205080204" pitchFamily="49" charset="-128"/>
          <a:ea typeface="ＭＳ ゴシック" panose="020B0609070205080204" pitchFamily="49" charset="-128"/>
          <a:cs typeface="+mj-cs"/>
        </a:defRPr>
      </a:lvl1pPr>
    </p:titleStyle>
    <p:bodyStyle>
      <a:lvl1pPr marL="342898" indent="-342898" algn="l" defTabSz="914395" rtl="0" eaLnBrk="1" latinLnBrk="0" hangingPunct="1">
        <a:spcBef>
          <a:spcPct val="20000"/>
        </a:spcBef>
        <a:buFont typeface="Arial" panose="020B0604020202020204" pitchFamily="34" charset="0"/>
        <a:buChar char="•"/>
        <a:defRPr kumimoji="1" sz="3200" kern="1200">
          <a:solidFill>
            <a:schemeClr val="tx1"/>
          </a:solidFill>
          <a:latin typeface="ＭＳ ゴシック" panose="020B0609070205080204" pitchFamily="49" charset="-128"/>
          <a:ea typeface="ＭＳ ゴシック" panose="020B0609070205080204" pitchFamily="49" charset="-128"/>
          <a:cs typeface="+mn-cs"/>
        </a:defRPr>
      </a:lvl1pPr>
      <a:lvl2pPr marL="742946" indent="-285749" algn="l" defTabSz="914395" rtl="0" eaLnBrk="1" latinLnBrk="0" hangingPunct="1">
        <a:spcBef>
          <a:spcPct val="20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2pPr>
      <a:lvl3pPr marL="1142993" indent="-228599" algn="l" defTabSz="914395" rtl="0" eaLnBrk="1" latinLnBrk="0" hangingPunct="1">
        <a:spcBef>
          <a:spcPct val="200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3pPr>
      <a:lvl4pPr marL="1600191" indent="-228599" algn="l" defTabSz="914395" rtl="0" eaLnBrk="1" latinLnBrk="0" hangingPunct="1">
        <a:spcBef>
          <a:spcPct val="200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4pPr>
      <a:lvl5pPr marL="2057388" indent="-228599" algn="l" defTabSz="914395" rtl="0" eaLnBrk="1" latinLnBrk="0" hangingPunct="1">
        <a:spcBef>
          <a:spcPct val="200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5pPr>
      <a:lvl6pPr marL="2514585" indent="-228599" algn="l" defTabSz="91439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83" indent="-228599" algn="l" defTabSz="91439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80" indent="-228599" algn="l" defTabSz="91439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77" indent="-228599" algn="l" defTabSz="91439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395" rtl="0" eaLnBrk="1" latinLnBrk="0" hangingPunct="1">
        <a:defRPr kumimoji="1" sz="1800" kern="1200">
          <a:solidFill>
            <a:schemeClr val="tx1"/>
          </a:solidFill>
          <a:latin typeface="+mn-lt"/>
          <a:ea typeface="+mn-ea"/>
          <a:cs typeface="+mn-cs"/>
        </a:defRPr>
      </a:lvl1pPr>
      <a:lvl2pPr marL="457197" algn="l" defTabSz="914395" rtl="0" eaLnBrk="1" latinLnBrk="0" hangingPunct="1">
        <a:defRPr kumimoji="1" sz="1800" kern="1200">
          <a:solidFill>
            <a:schemeClr val="tx1"/>
          </a:solidFill>
          <a:latin typeface="+mn-lt"/>
          <a:ea typeface="+mn-ea"/>
          <a:cs typeface="+mn-cs"/>
        </a:defRPr>
      </a:lvl2pPr>
      <a:lvl3pPr marL="914395" algn="l" defTabSz="914395" rtl="0" eaLnBrk="1" latinLnBrk="0" hangingPunct="1">
        <a:defRPr kumimoji="1" sz="1800" kern="1200">
          <a:solidFill>
            <a:schemeClr val="tx1"/>
          </a:solidFill>
          <a:latin typeface="+mn-lt"/>
          <a:ea typeface="+mn-ea"/>
          <a:cs typeface="+mn-cs"/>
        </a:defRPr>
      </a:lvl3pPr>
      <a:lvl4pPr marL="1371592" algn="l" defTabSz="914395" rtl="0" eaLnBrk="1" latinLnBrk="0" hangingPunct="1">
        <a:defRPr kumimoji="1" sz="1800" kern="1200">
          <a:solidFill>
            <a:schemeClr val="tx1"/>
          </a:solidFill>
          <a:latin typeface="+mn-lt"/>
          <a:ea typeface="+mn-ea"/>
          <a:cs typeface="+mn-cs"/>
        </a:defRPr>
      </a:lvl4pPr>
      <a:lvl5pPr marL="1828789" algn="l" defTabSz="914395" rtl="0" eaLnBrk="1" latinLnBrk="0" hangingPunct="1">
        <a:defRPr kumimoji="1" sz="1800" kern="1200">
          <a:solidFill>
            <a:schemeClr val="tx1"/>
          </a:solidFill>
          <a:latin typeface="+mn-lt"/>
          <a:ea typeface="+mn-ea"/>
          <a:cs typeface="+mn-cs"/>
        </a:defRPr>
      </a:lvl5pPr>
      <a:lvl6pPr marL="2285987" algn="l" defTabSz="914395" rtl="0" eaLnBrk="1" latinLnBrk="0" hangingPunct="1">
        <a:defRPr kumimoji="1" sz="1800" kern="1200">
          <a:solidFill>
            <a:schemeClr val="tx1"/>
          </a:solidFill>
          <a:latin typeface="+mn-lt"/>
          <a:ea typeface="+mn-ea"/>
          <a:cs typeface="+mn-cs"/>
        </a:defRPr>
      </a:lvl6pPr>
      <a:lvl7pPr marL="2743184" algn="l" defTabSz="914395" rtl="0" eaLnBrk="1" latinLnBrk="0" hangingPunct="1">
        <a:defRPr kumimoji="1" sz="1800" kern="1200">
          <a:solidFill>
            <a:schemeClr val="tx1"/>
          </a:solidFill>
          <a:latin typeface="+mn-lt"/>
          <a:ea typeface="+mn-ea"/>
          <a:cs typeface="+mn-cs"/>
        </a:defRPr>
      </a:lvl7pPr>
      <a:lvl8pPr marL="3200381" algn="l" defTabSz="914395" rtl="0" eaLnBrk="1" latinLnBrk="0" hangingPunct="1">
        <a:defRPr kumimoji="1" sz="1800" kern="1200">
          <a:solidFill>
            <a:schemeClr val="tx1"/>
          </a:solidFill>
          <a:latin typeface="+mn-lt"/>
          <a:ea typeface="+mn-ea"/>
          <a:cs typeface="+mn-cs"/>
        </a:defRPr>
      </a:lvl8pPr>
      <a:lvl9pPr marL="3657579" algn="l" defTabSz="914395"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7956376" y="115889"/>
            <a:ext cx="1092068" cy="646331"/>
          </a:xfrm>
          <a:prstGeom prst="rect">
            <a:avLst/>
          </a:prstGeom>
          <a:ln w="12700"/>
        </p:spPr>
        <p:style>
          <a:lnRef idx="2">
            <a:schemeClr val="dk1"/>
          </a:lnRef>
          <a:fillRef idx="1">
            <a:schemeClr val="lt1"/>
          </a:fillRef>
          <a:effectRef idx="0">
            <a:schemeClr val="dk1"/>
          </a:effectRef>
          <a:fontRef idx="minor">
            <a:schemeClr val="dk1"/>
          </a:fontRef>
        </p:style>
        <p:txBody>
          <a:bodyPr>
            <a:spAutoFit/>
          </a:bodyPr>
          <a:lstStyle/>
          <a:p>
            <a:pPr algn="ctr">
              <a:defRPr/>
            </a:pPr>
            <a:r>
              <a:rPr lang="ja-JP" altLang="en-US" dirty="0" smtClean="0">
                <a:latin typeface="+mj-ea"/>
                <a:ea typeface="+mj-ea"/>
              </a:rPr>
              <a:t>資料</a:t>
            </a:r>
            <a:endParaRPr lang="en-US" altLang="ja-JP" dirty="0" smtClean="0">
              <a:latin typeface="+mj-ea"/>
              <a:ea typeface="+mj-ea"/>
            </a:endParaRPr>
          </a:p>
          <a:p>
            <a:pPr algn="ctr">
              <a:defRPr/>
            </a:pPr>
            <a:r>
              <a:rPr lang="en-US" altLang="ja-JP" smtClean="0">
                <a:latin typeface="+mj-ea"/>
                <a:ea typeface="+mj-ea"/>
              </a:rPr>
              <a:t>3-6</a:t>
            </a:r>
            <a:endParaRPr lang="ja-JP" altLang="en-US" dirty="0">
              <a:latin typeface="+mj-ea"/>
              <a:ea typeface="+mj-ea"/>
            </a:endParaRPr>
          </a:p>
        </p:txBody>
      </p:sp>
      <p:sp>
        <p:nvSpPr>
          <p:cNvPr id="7" name="正方形/長方形 6"/>
          <p:cNvSpPr/>
          <p:nvPr/>
        </p:nvSpPr>
        <p:spPr>
          <a:xfrm>
            <a:off x="-16328" y="2068374"/>
            <a:ext cx="9179834" cy="143263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600" dirty="0">
                <a:solidFill>
                  <a:prstClr val="white"/>
                </a:solidFill>
                <a:latin typeface="ＭＳ ゴシック" panose="020B0609070205080204" pitchFamily="49" charset="-128"/>
                <a:ea typeface="ＭＳ ゴシック" panose="020B0609070205080204" pitchFamily="49" charset="-128"/>
              </a:rPr>
              <a:t>災害廃棄物発生量の推計精度</a:t>
            </a:r>
          </a:p>
          <a:p>
            <a:pPr algn="ctr">
              <a:defRPr/>
            </a:pPr>
            <a:r>
              <a:rPr lang="ja-JP" altLang="en-US" sz="3600" dirty="0">
                <a:solidFill>
                  <a:prstClr val="white"/>
                </a:solidFill>
                <a:latin typeface="ＭＳ ゴシック" panose="020B0609070205080204" pitchFamily="49" charset="-128"/>
                <a:ea typeface="ＭＳ ゴシック" panose="020B0609070205080204" pitchFamily="49" charset="-128"/>
              </a:rPr>
              <a:t>向上のための方策検討</a:t>
            </a:r>
          </a:p>
        </p:txBody>
      </p:sp>
      <p:sp>
        <p:nvSpPr>
          <p:cNvPr id="6" name="正方形/長方形 5"/>
          <p:cNvSpPr/>
          <p:nvPr/>
        </p:nvSpPr>
        <p:spPr>
          <a:xfrm>
            <a:off x="2087909" y="4149080"/>
            <a:ext cx="4985238" cy="659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defRPr/>
            </a:pPr>
            <a:r>
              <a:rPr lang="ja-JP" altLang="en-US" sz="2800" dirty="0">
                <a:solidFill>
                  <a:schemeClr val="tx1"/>
                </a:solidFill>
                <a:latin typeface="ＭＳ ゴシック" panose="020B0609070205080204" pitchFamily="49" charset="-128"/>
                <a:ea typeface="ＭＳ ゴシック" panose="020B0609070205080204" pitchFamily="49" charset="-128"/>
              </a:rPr>
              <a:t>平成</a:t>
            </a:r>
            <a:r>
              <a:rPr lang="en-US" altLang="ja-JP" sz="2800" dirty="0">
                <a:solidFill>
                  <a:schemeClr val="tx1"/>
                </a:solidFill>
                <a:latin typeface="ＭＳ ゴシック" panose="020B0609070205080204" pitchFamily="49" charset="-128"/>
                <a:ea typeface="ＭＳ ゴシック" panose="020B0609070205080204" pitchFamily="49" charset="-128"/>
              </a:rPr>
              <a:t>30</a:t>
            </a:r>
            <a:r>
              <a:rPr lang="ja-JP" altLang="en-US" sz="2800" dirty="0">
                <a:solidFill>
                  <a:schemeClr val="tx1"/>
                </a:solidFill>
                <a:latin typeface="ＭＳ ゴシック" panose="020B0609070205080204" pitchFamily="49" charset="-128"/>
                <a:ea typeface="ＭＳ ゴシック" panose="020B0609070205080204" pitchFamily="49" charset="-128"/>
              </a:rPr>
              <a:t>年</a:t>
            </a:r>
            <a:r>
              <a:rPr lang="ja-JP" altLang="en-US" sz="2800" dirty="0" smtClean="0">
                <a:solidFill>
                  <a:schemeClr val="tx1"/>
                </a:solidFill>
                <a:latin typeface="ＭＳ ゴシック" panose="020B0609070205080204" pitchFamily="49" charset="-128"/>
                <a:ea typeface="ＭＳ ゴシック" panose="020B0609070205080204" pitchFamily="49" charset="-128"/>
              </a:rPr>
              <a:t>３月</a:t>
            </a:r>
            <a:r>
              <a:rPr lang="en-US" altLang="ja-JP" sz="2800" dirty="0" smtClean="0">
                <a:solidFill>
                  <a:schemeClr val="tx1"/>
                </a:solidFill>
                <a:latin typeface="ＭＳ ゴシック" panose="020B0609070205080204" pitchFamily="49" charset="-128"/>
                <a:ea typeface="ＭＳ ゴシック" panose="020B0609070205080204" pitchFamily="49" charset="-128"/>
              </a:rPr>
              <a:t>13</a:t>
            </a:r>
            <a:r>
              <a:rPr lang="ja-JP" altLang="en-US" sz="2800" dirty="0" smtClean="0">
                <a:solidFill>
                  <a:schemeClr val="tx1"/>
                </a:solidFill>
                <a:latin typeface="ＭＳ ゴシック" panose="020B0609070205080204" pitchFamily="49" charset="-128"/>
                <a:ea typeface="ＭＳ ゴシック" panose="020B0609070205080204" pitchFamily="49" charset="-128"/>
              </a:rPr>
              <a:t>日</a:t>
            </a:r>
            <a:endParaRPr lang="en-US" altLang="ja-JP" sz="2800" dirty="0">
              <a:solidFill>
                <a:schemeClr val="tx1"/>
              </a:solidFill>
              <a:latin typeface="ＭＳ ゴシック" panose="020B0609070205080204" pitchFamily="49" charset="-128"/>
              <a:ea typeface="ＭＳ ゴシック" panose="020B0609070205080204" pitchFamily="49" charset="-128"/>
            </a:endParaRPr>
          </a:p>
        </p:txBody>
      </p:sp>
      <p:sp>
        <p:nvSpPr>
          <p:cNvPr id="8" name="正方形/長方形 7"/>
          <p:cNvSpPr/>
          <p:nvPr/>
        </p:nvSpPr>
        <p:spPr>
          <a:xfrm>
            <a:off x="-1317625" y="4941267"/>
            <a:ext cx="11779250" cy="2016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環境再生・資源循環局</a:t>
            </a:r>
            <a:endParaRPr lang="en-US" altLang="ja-JP" sz="3600" dirty="0">
              <a:solidFill>
                <a:schemeClr val="tx1"/>
              </a:solidFill>
              <a:latin typeface="ＭＳ ゴシック" panose="020B0609070205080204" pitchFamily="49" charset="-128"/>
              <a:ea typeface="ＭＳ ゴシック" panose="020B0609070205080204" pitchFamily="49" charset="-128"/>
            </a:endParaRPr>
          </a:p>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災害廃棄物対策室</a:t>
            </a:r>
            <a:endParaRPr lang="en-US" altLang="ja-JP" sz="3600" dirty="0">
              <a:solidFill>
                <a:schemeClr val="tx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090542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図 53"/>
          <p:cNvPicPr>
            <a:picLocks noChangeAspect="1"/>
          </p:cNvPicPr>
          <p:nvPr/>
        </p:nvPicPr>
        <p:blipFill rotWithShape="1">
          <a:blip r:embed="rId2" cstate="print">
            <a:extLst>
              <a:ext uri="{28A0092B-C50C-407E-A947-70E740481C1C}">
                <a14:useLocalDpi xmlns:a14="http://schemas.microsoft.com/office/drawing/2010/main" val="0"/>
              </a:ext>
            </a:extLst>
          </a:blip>
          <a:srcRect l="3581"/>
          <a:stretch/>
        </p:blipFill>
        <p:spPr bwMode="auto">
          <a:xfrm>
            <a:off x="118582" y="5399082"/>
            <a:ext cx="1528615" cy="1021020"/>
          </a:xfrm>
          <a:prstGeom prst="rect">
            <a:avLst/>
          </a:prstGeom>
          <a:noFill/>
          <a:ln>
            <a:noFill/>
          </a:ln>
        </p:spPr>
      </p:pic>
      <p:sp>
        <p:nvSpPr>
          <p:cNvPr id="52" name="正方形/長方形 51"/>
          <p:cNvSpPr/>
          <p:nvPr/>
        </p:nvSpPr>
        <p:spPr>
          <a:xfrm>
            <a:off x="0" y="263769"/>
            <a:ext cx="9145108" cy="3588923"/>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17" name="テキスト ボックス 16"/>
          <p:cNvSpPr txBox="1"/>
          <p:nvPr/>
        </p:nvSpPr>
        <p:spPr>
          <a:xfrm>
            <a:off x="118582" y="1567870"/>
            <a:ext cx="7875692" cy="1740092"/>
          </a:xfrm>
          <a:prstGeom prst="rect">
            <a:avLst/>
          </a:prstGeom>
          <a:noFill/>
        </p:spPr>
        <p:txBody>
          <a:bodyPr wrap="square" rtlCol="0">
            <a:spAutoFit/>
          </a:bodyPr>
          <a:lstStyle/>
          <a:p>
            <a:r>
              <a:rPr lang="ja-JP" altLang="en-US" sz="2585" dirty="0"/>
              <a:t>１１７ </a:t>
            </a:r>
            <a:r>
              <a:rPr lang="ja-JP" altLang="en-US" sz="2585" dirty="0" err="1" smtClean="0"/>
              <a:t>ｔ</a:t>
            </a:r>
            <a:r>
              <a:rPr lang="en-US" altLang="ja-JP" sz="2215" dirty="0" smtClean="0"/>
              <a:t>/</a:t>
            </a:r>
            <a:r>
              <a:rPr lang="ja-JP" altLang="en-US" sz="2215" dirty="0"/>
              <a:t>棟</a:t>
            </a:r>
            <a:r>
              <a:rPr lang="ja-JP" altLang="en-US" sz="2585" dirty="0"/>
              <a:t>　 ＝　　　　　　　　　　　 ＋　　　　　　　　　　　＋</a:t>
            </a:r>
            <a:endParaRPr lang="en-US" altLang="ja-JP" sz="2585" dirty="0"/>
          </a:p>
          <a:p>
            <a:endParaRPr lang="en-US" altLang="ja-JP" sz="1846" dirty="0"/>
          </a:p>
          <a:p>
            <a:endParaRPr lang="en-US" altLang="ja-JP" sz="1846" dirty="0"/>
          </a:p>
          <a:p>
            <a:endParaRPr lang="en-US" altLang="ja-JP" sz="1846" dirty="0"/>
          </a:p>
          <a:p>
            <a:r>
              <a:rPr lang="ja-JP" altLang="en-US" sz="2585" dirty="0"/>
              <a:t>２３　 </a:t>
            </a:r>
            <a:r>
              <a:rPr lang="ja-JP" altLang="en-US" sz="2585" dirty="0" err="1" smtClean="0"/>
              <a:t>ｔ</a:t>
            </a:r>
            <a:r>
              <a:rPr lang="en-US" altLang="ja-JP" sz="2215" dirty="0" smtClean="0"/>
              <a:t>/</a:t>
            </a:r>
            <a:r>
              <a:rPr lang="ja-JP" altLang="en-US" sz="2215" dirty="0"/>
              <a:t>棟</a:t>
            </a:r>
            <a:r>
              <a:rPr lang="ja-JP" altLang="en-US" sz="2585" dirty="0"/>
              <a:t>　 ＝　　　　　　　　　　　 ＋　　　　　　　　　　　</a:t>
            </a:r>
            <a:endParaRPr lang="en-US" altLang="ja-JP" sz="2585" dirty="0"/>
          </a:p>
        </p:txBody>
      </p:sp>
      <p:grpSp>
        <p:nvGrpSpPr>
          <p:cNvPr id="45" name="グループ化 44"/>
          <p:cNvGrpSpPr/>
          <p:nvPr/>
        </p:nvGrpSpPr>
        <p:grpSpPr>
          <a:xfrm>
            <a:off x="2412479" y="1252065"/>
            <a:ext cx="6547818" cy="2490996"/>
            <a:chOff x="2576736" y="1214669"/>
            <a:chExt cx="7093466" cy="2698579"/>
          </a:xfrm>
        </p:grpSpPr>
        <p:sp>
          <p:nvSpPr>
            <p:cNvPr id="13" name="フリーフォーム 12"/>
            <p:cNvSpPr/>
            <p:nvPr/>
          </p:nvSpPr>
          <p:spPr>
            <a:xfrm>
              <a:off x="2576736" y="1221170"/>
              <a:ext cx="2510876" cy="1260000"/>
            </a:xfrm>
            <a:custGeom>
              <a:avLst/>
              <a:gdLst>
                <a:gd name="connsiteX0" fmla="*/ 0 w 2612624"/>
                <a:gd name="connsiteY0" fmla="*/ 0 h 1278254"/>
                <a:gd name="connsiteX1" fmla="*/ 2612624 w 2612624"/>
                <a:gd name="connsiteY1" fmla="*/ 0 h 1278254"/>
                <a:gd name="connsiteX2" fmla="*/ 2612624 w 2612624"/>
                <a:gd name="connsiteY2" fmla="*/ 1278254 h 1278254"/>
                <a:gd name="connsiteX3" fmla="*/ 0 w 2612624"/>
                <a:gd name="connsiteY3" fmla="*/ 1278254 h 1278254"/>
                <a:gd name="connsiteX4" fmla="*/ 0 w 2612624"/>
                <a:gd name="connsiteY4" fmla="*/ 0 h 1278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624" h="1278254">
                  <a:moveTo>
                    <a:pt x="0" y="0"/>
                  </a:moveTo>
                  <a:lnTo>
                    <a:pt x="2612624" y="0"/>
                  </a:lnTo>
                  <a:lnTo>
                    <a:pt x="2612624" y="1278254"/>
                  </a:lnTo>
                  <a:lnTo>
                    <a:pt x="0" y="1278254"/>
                  </a:lnTo>
                  <a:lnTo>
                    <a:pt x="0" y="0"/>
                  </a:lnTo>
                  <a:close/>
                </a:path>
              </a:pathLst>
            </a:custGeom>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3231" tIns="33231" rIns="33231" bIns="33231" numCol="1" spcCol="1270" anchor="ctr" anchorCtr="0">
              <a:noAutofit/>
            </a:bodyPr>
            <a:lstStyle/>
            <a:p>
              <a:pPr algn="ctr" defTabSz="984763">
                <a:lnSpc>
                  <a:spcPts val="2400"/>
                </a:lnSpc>
                <a:spcBef>
                  <a:spcPct val="0"/>
                </a:spcBef>
                <a:spcAft>
                  <a:spcPct val="35000"/>
                </a:spcAft>
              </a:pPr>
              <a:r>
                <a:rPr lang="ja-JP" altLang="en-US" sz="2031" dirty="0"/>
                <a:t>木造・全壊</a:t>
              </a:r>
              <a:r>
                <a:rPr lang="en-US" altLang="ja-JP" sz="2031" dirty="0"/>
                <a:t>(</a:t>
              </a:r>
              <a:r>
                <a:rPr lang="ja-JP" altLang="en-US" sz="2031" dirty="0"/>
                <a:t>棟</a:t>
              </a:r>
              <a:r>
                <a:rPr lang="en-US" altLang="ja-JP" sz="2031" dirty="0"/>
                <a:t>)×</a:t>
              </a:r>
            </a:p>
            <a:p>
              <a:pPr algn="ctr" defTabSz="984763">
                <a:lnSpc>
                  <a:spcPts val="2400"/>
                </a:lnSpc>
                <a:spcBef>
                  <a:spcPct val="0"/>
                </a:spcBef>
                <a:spcAft>
                  <a:spcPct val="35000"/>
                </a:spcAft>
              </a:pPr>
              <a:r>
                <a:rPr lang="ja-JP" altLang="en-US" sz="1662" dirty="0"/>
                <a:t>原単位  </a:t>
              </a:r>
              <a:r>
                <a:rPr lang="en-US" altLang="ja-JP" sz="1662" dirty="0"/>
                <a:t>×</a:t>
              </a:r>
              <a:r>
                <a:rPr lang="ja-JP" altLang="en-US" sz="1662" dirty="0"/>
                <a:t>  </a:t>
              </a:r>
              <a:r>
                <a:rPr lang="ja-JP" altLang="en-US" sz="1662" dirty="0" smtClean="0"/>
                <a:t>被災率</a:t>
              </a:r>
              <a:endParaRPr lang="en-US" altLang="ja-JP" sz="1662" dirty="0"/>
            </a:p>
            <a:p>
              <a:pPr algn="ctr" defTabSz="984763">
                <a:lnSpc>
                  <a:spcPts val="2400"/>
                </a:lnSpc>
                <a:spcBef>
                  <a:spcPct val="0"/>
                </a:spcBef>
                <a:spcAft>
                  <a:spcPct val="35000"/>
                </a:spcAft>
              </a:pPr>
              <a:endParaRPr lang="ja-JP" altLang="en-US" sz="2215" dirty="0"/>
            </a:p>
          </p:txBody>
        </p:sp>
        <p:sp>
          <p:nvSpPr>
            <p:cNvPr id="14" name="フリーフォーム 13"/>
            <p:cNvSpPr/>
            <p:nvPr/>
          </p:nvSpPr>
          <p:spPr>
            <a:xfrm>
              <a:off x="5529064" y="1221170"/>
              <a:ext cx="2510876" cy="1260000"/>
            </a:xfrm>
            <a:custGeom>
              <a:avLst/>
              <a:gdLst>
                <a:gd name="connsiteX0" fmla="*/ 0 w 2612624"/>
                <a:gd name="connsiteY0" fmla="*/ 0 h 1278254"/>
                <a:gd name="connsiteX1" fmla="*/ 2612624 w 2612624"/>
                <a:gd name="connsiteY1" fmla="*/ 0 h 1278254"/>
                <a:gd name="connsiteX2" fmla="*/ 2612624 w 2612624"/>
                <a:gd name="connsiteY2" fmla="*/ 1278254 h 1278254"/>
                <a:gd name="connsiteX3" fmla="*/ 0 w 2612624"/>
                <a:gd name="connsiteY3" fmla="*/ 1278254 h 1278254"/>
                <a:gd name="connsiteX4" fmla="*/ 0 w 2612624"/>
                <a:gd name="connsiteY4" fmla="*/ 0 h 1278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624" h="1278254">
                  <a:moveTo>
                    <a:pt x="0" y="0"/>
                  </a:moveTo>
                  <a:lnTo>
                    <a:pt x="2612624" y="0"/>
                  </a:lnTo>
                  <a:lnTo>
                    <a:pt x="2612624" y="1278254"/>
                  </a:lnTo>
                  <a:lnTo>
                    <a:pt x="0" y="1278254"/>
                  </a:lnTo>
                  <a:lnTo>
                    <a:pt x="0" y="0"/>
                  </a:lnTo>
                  <a:close/>
                </a:path>
              </a:pathLst>
            </a:custGeom>
            <a:solidFill>
              <a:schemeClr val="accent5">
                <a:lumMod val="75000"/>
              </a:schemeClr>
            </a:solidFill>
            <a:ln>
              <a:no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33231" tIns="33231" rIns="33231" bIns="33231" numCol="1" spcCol="1270" anchor="ctr" anchorCtr="0">
              <a:noAutofit/>
            </a:bodyPr>
            <a:lstStyle/>
            <a:p>
              <a:pPr algn="ctr" defTabSz="984763">
                <a:lnSpc>
                  <a:spcPts val="2400"/>
                </a:lnSpc>
                <a:spcBef>
                  <a:spcPct val="0"/>
                </a:spcBef>
                <a:spcAft>
                  <a:spcPct val="35000"/>
                </a:spcAft>
              </a:pPr>
              <a:r>
                <a:rPr lang="ja-JP" altLang="en-US" sz="2031" dirty="0"/>
                <a:t>非木造・全壊</a:t>
              </a:r>
              <a:r>
                <a:rPr lang="en-US" altLang="ja-JP" sz="2031" dirty="0"/>
                <a:t>(</a:t>
              </a:r>
              <a:r>
                <a:rPr lang="ja-JP" altLang="en-US" sz="2031" dirty="0"/>
                <a:t>棟</a:t>
              </a:r>
              <a:r>
                <a:rPr lang="en-US" altLang="ja-JP" sz="2031" dirty="0"/>
                <a:t>)×</a:t>
              </a:r>
            </a:p>
            <a:p>
              <a:pPr algn="ctr" defTabSz="984763">
                <a:lnSpc>
                  <a:spcPts val="2400"/>
                </a:lnSpc>
                <a:spcBef>
                  <a:spcPct val="0"/>
                </a:spcBef>
                <a:spcAft>
                  <a:spcPct val="35000"/>
                </a:spcAft>
              </a:pPr>
              <a:r>
                <a:rPr lang="ja-JP" altLang="en-US" sz="1662" dirty="0"/>
                <a:t>原単位  </a:t>
              </a:r>
              <a:r>
                <a:rPr lang="en-US" altLang="ja-JP" sz="1662" dirty="0" smtClean="0"/>
                <a:t>×</a:t>
              </a:r>
              <a:r>
                <a:rPr lang="ja-JP" altLang="en-US" sz="1662" dirty="0"/>
                <a:t>被災率</a:t>
              </a:r>
              <a:endParaRPr lang="en-US" altLang="ja-JP" sz="1662" dirty="0"/>
            </a:p>
            <a:p>
              <a:pPr algn="ctr" defTabSz="984763">
                <a:lnSpc>
                  <a:spcPts val="2400"/>
                </a:lnSpc>
                <a:spcBef>
                  <a:spcPct val="0"/>
                </a:spcBef>
                <a:spcAft>
                  <a:spcPct val="35000"/>
                </a:spcAft>
              </a:pPr>
              <a:endParaRPr lang="ja-JP" altLang="en-US" sz="1477" dirty="0"/>
            </a:p>
          </p:txBody>
        </p:sp>
        <p:sp>
          <p:nvSpPr>
            <p:cNvPr id="15" name="フリーフォーム 14"/>
            <p:cNvSpPr/>
            <p:nvPr/>
          </p:nvSpPr>
          <p:spPr>
            <a:xfrm>
              <a:off x="2576736" y="2653248"/>
              <a:ext cx="2510876" cy="1260000"/>
            </a:xfrm>
            <a:custGeom>
              <a:avLst/>
              <a:gdLst>
                <a:gd name="connsiteX0" fmla="*/ 0 w 2612624"/>
                <a:gd name="connsiteY0" fmla="*/ 0 h 1278254"/>
                <a:gd name="connsiteX1" fmla="*/ 2612624 w 2612624"/>
                <a:gd name="connsiteY1" fmla="*/ 0 h 1278254"/>
                <a:gd name="connsiteX2" fmla="*/ 2612624 w 2612624"/>
                <a:gd name="connsiteY2" fmla="*/ 1278254 h 1278254"/>
                <a:gd name="connsiteX3" fmla="*/ 0 w 2612624"/>
                <a:gd name="connsiteY3" fmla="*/ 1278254 h 1278254"/>
                <a:gd name="connsiteX4" fmla="*/ 0 w 2612624"/>
                <a:gd name="connsiteY4" fmla="*/ 0 h 1278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624" h="1278254">
                  <a:moveTo>
                    <a:pt x="0" y="0"/>
                  </a:moveTo>
                  <a:lnTo>
                    <a:pt x="2612624" y="0"/>
                  </a:lnTo>
                  <a:lnTo>
                    <a:pt x="2612624" y="1278254"/>
                  </a:lnTo>
                  <a:lnTo>
                    <a:pt x="0" y="1278254"/>
                  </a:lnTo>
                  <a:lnTo>
                    <a:pt x="0" y="0"/>
                  </a:lnTo>
                  <a:close/>
                </a:path>
              </a:pathLst>
            </a:custGeom>
            <a:solidFill>
              <a:srgbClr val="FF5050"/>
            </a:solidFill>
            <a:ln>
              <a:no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33231" tIns="33231" rIns="33231" bIns="33231" numCol="1" spcCol="1270" anchor="ctr" anchorCtr="0">
              <a:noAutofit/>
            </a:bodyPr>
            <a:lstStyle/>
            <a:p>
              <a:pPr algn="ctr" defTabSz="984763">
                <a:lnSpc>
                  <a:spcPts val="2400"/>
                </a:lnSpc>
                <a:spcBef>
                  <a:spcPct val="0"/>
                </a:spcBef>
                <a:spcAft>
                  <a:spcPct val="35000"/>
                </a:spcAft>
              </a:pPr>
              <a:r>
                <a:rPr lang="ja-JP" altLang="en-US" sz="2031" dirty="0"/>
                <a:t>木造・半壊</a:t>
              </a:r>
              <a:r>
                <a:rPr lang="en-US" altLang="ja-JP" sz="2031" dirty="0"/>
                <a:t>(</a:t>
              </a:r>
              <a:r>
                <a:rPr lang="ja-JP" altLang="en-US" sz="2031" dirty="0"/>
                <a:t>棟</a:t>
              </a:r>
              <a:r>
                <a:rPr lang="en-US" altLang="ja-JP" sz="2031" dirty="0"/>
                <a:t>)×</a:t>
              </a:r>
            </a:p>
            <a:p>
              <a:pPr algn="ctr" defTabSz="984763">
                <a:lnSpc>
                  <a:spcPts val="2400"/>
                </a:lnSpc>
                <a:spcBef>
                  <a:spcPct val="0"/>
                </a:spcBef>
                <a:spcAft>
                  <a:spcPct val="35000"/>
                </a:spcAft>
              </a:pPr>
              <a:r>
                <a:rPr lang="ja-JP" altLang="en-US" sz="1662" dirty="0"/>
                <a:t>原単位  </a:t>
              </a:r>
              <a:r>
                <a:rPr lang="en-US" altLang="ja-JP" sz="1662" dirty="0" smtClean="0"/>
                <a:t>×</a:t>
              </a:r>
              <a:r>
                <a:rPr lang="ja-JP" altLang="en-US" sz="1662" dirty="0"/>
                <a:t>被災率</a:t>
              </a:r>
              <a:endParaRPr lang="en-US" altLang="ja-JP" sz="1662" dirty="0"/>
            </a:p>
            <a:p>
              <a:pPr algn="ctr" defTabSz="984763">
                <a:lnSpc>
                  <a:spcPts val="2400"/>
                </a:lnSpc>
                <a:spcBef>
                  <a:spcPct val="0"/>
                </a:spcBef>
                <a:spcAft>
                  <a:spcPct val="35000"/>
                </a:spcAft>
              </a:pPr>
              <a:endParaRPr lang="ja-JP" altLang="en-US" sz="1662" dirty="0"/>
            </a:p>
          </p:txBody>
        </p:sp>
        <p:sp>
          <p:nvSpPr>
            <p:cNvPr id="16" name="フリーフォーム 15"/>
            <p:cNvSpPr/>
            <p:nvPr/>
          </p:nvSpPr>
          <p:spPr>
            <a:xfrm>
              <a:off x="5529064" y="2653248"/>
              <a:ext cx="2510876" cy="1260000"/>
            </a:xfrm>
            <a:custGeom>
              <a:avLst/>
              <a:gdLst>
                <a:gd name="connsiteX0" fmla="*/ 0 w 2612624"/>
                <a:gd name="connsiteY0" fmla="*/ 0 h 1278254"/>
                <a:gd name="connsiteX1" fmla="*/ 2612624 w 2612624"/>
                <a:gd name="connsiteY1" fmla="*/ 0 h 1278254"/>
                <a:gd name="connsiteX2" fmla="*/ 2612624 w 2612624"/>
                <a:gd name="connsiteY2" fmla="*/ 1278254 h 1278254"/>
                <a:gd name="connsiteX3" fmla="*/ 0 w 2612624"/>
                <a:gd name="connsiteY3" fmla="*/ 1278254 h 1278254"/>
                <a:gd name="connsiteX4" fmla="*/ 0 w 2612624"/>
                <a:gd name="connsiteY4" fmla="*/ 0 h 1278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624" h="1278254">
                  <a:moveTo>
                    <a:pt x="0" y="0"/>
                  </a:moveTo>
                  <a:lnTo>
                    <a:pt x="2612624" y="0"/>
                  </a:lnTo>
                  <a:lnTo>
                    <a:pt x="2612624" y="1278254"/>
                  </a:lnTo>
                  <a:lnTo>
                    <a:pt x="0" y="1278254"/>
                  </a:lnTo>
                  <a:lnTo>
                    <a:pt x="0" y="0"/>
                  </a:lnTo>
                  <a:close/>
                </a:path>
              </a:pathLst>
            </a:custGeom>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3231" tIns="33231" rIns="33231" bIns="33231" numCol="1" spcCol="1270" anchor="ctr" anchorCtr="0">
              <a:noAutofit/>
            </a:bodyPr>
            <a:lstStyle/>
            <a:p>
              <a:pPr algn="ctr" defTabSz="984763">
                <a:lnSpc>
                  <a:spcPts val="2400"/>
                </a:lnSpc>
                <a:spcBef>
                  <a:spcPct val="0"/>
                </a:spcBef>
                <a:spcAft>
                  <a:spcPct val="35000"/>
                </a:spcAft>
              </a:pPr>
              <a:r>
                <a:rPr lang="ja-JP" altLang="en-US" sz="2031" dirty="0"/>
                <a:t>非木造・半壊</a:t>
              </a:r>
              <a:r>
                <a:rPr lang="en-US" altLang="ja-JP" sz="2031" dirty="0"/>
                <a:t>(</a:t>
              </a:r>
              <a:r>
                <a:rPr lang="ja-JP" altLang="en-US" sz="2031" dirty="0"/>
                <a:t>棟</a:t>
              </a:r>
              <a:r>
                <a:rPr lang="en-US" altLang="ja-JP" sz="2031" dirty="0"/>
                <a:t>)×</a:t>
              </a:r>
            </a:p>
            <a:p>
              <a:pPr algn="ctr" defTabSz="984763">
                <a:lnSpc>
                  <a:spcPts val="2400"/>
                </a:lnSpc>
                <a:spcBef>
                  <a:spcPct val="0"/>
                </a:spcBef>
                <a:spcAft>
                  <a:spcPct val="35000"/>
                </a:spcAft>
              </a:pPr>
              <a:r>
                <a:rPr lang="ja-JP" altLang="en-US" sz="1662" dirty="0"/>
                <a:t>原単位  </a:t>
              </a:r>
              <a:r>
                <a:rPr lang="en-US" altLang="ja-JP" sz="1662" dirty="0" smtClean="0"/>
                <a:t>×</a:t>
              </a:r>
              <a:r>
                <a:rPr lang="ja-JP" altLang="en-US" sz="1662" dirty="0"/>
                <a:t>被災率</a:t>
              </a:r>
              <a:endParaRPr lang="en-US" altLang="ja-JP" sz="1662" dirty="0"/>
            </a:p>
            <a:p>
              <a:pPr algn="ctr" defTabSz="984763">
                <a:lnSpc>
                  <a:spcPts val="2400"/>
                </a:lnSpc>
                <a:spcBef>
                  <a:spcPct val="0"/>
                </a:spcBef>
                <a:spcAft>
                  <a:spcPct val="35000"/>
                </a:spcAft>
              </a:pPr>
              <a:endParaRPr lang="ja-JP" altLang="en-US" sz="1477" dirty="0"/>
            </a:p>
          </p:txBody>
        </p:sp>
        <p:sp>
          <p:nvSpPr>
            <p:cNvPr id="43" name="角丸四角形 42"/>
            <p:cNvSpPr/>
            <p:nvPr/>
          </p:nvSpPr>
          <p:spPr>
            <a:xfrm>
              <a:off x="8398840" y="1214669"/>
              <a:ext cx="1271362" cy="1260000"/>
            </a:xfrm>
            <a:prstGeom prst="roundRect">
              <a:avLst>
                <a:gd name="adj" fmla="val 8875"/>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3231" tIns="33231" rIns="33231" bIns="33231" rtlCol="0" anchor="ctr"/>
            <a:lstStyle/>
            <a:p>
              <a:pPr algn="ctr"/>
              <a:r>
                <a:rPr lang="ja-JP" altLang="en-US" sz="1662" dirty="0"/>
                <a:t>その他</a:t>
              </a:r>
              <a:endParaRPr lang="en-US" altLang="ja-JP" sz="1662" dirty="0"/>
            </a:p>
            <a:p>
              <a:pPr algn="ctr"/>
              <a:r>
                <a:rPr lang="ja-JP" altLang="en-US" sz="1662" dirty="0" smtClean="0"/>
                <a:t>上乗せ分</a:t>
              </a:r>
              <a:endParaRPr lang="en-US" altLang="ja-JP" sz="1662" dirty="0" smtClean="0"/>
            </a:p>
            <a:p>
              <a:pPr algn="ctr"/>
              <a:r>
                <a:rPr lang="en-US" altLang="ja-JP" sz="1662" dirty="0" smtClean="0"/>
                <a:t>(</a:t>
              </a:r>
              <a:r>
                <a:rPr lang="ja-JP" altLang="en-US" sz="1662" dirty="0" smtClean="0"/>
                <a:t>公物等</a:t>
              </a:r>
              <a:r>
                <a:rPr lang="en-US" altLang="ja-JP" sz="1662" dirty="0" smtClean="0"/>
                <a:t>)</a:t>
              </a:r>
              <a:endParaRPr lang="ja-JP" altLang="en-US" sz="1662" dirty="0"/>
            </a:p>
          </p:txBody>
        </p:sp>
      </p:grpSp>
      <p:sp>
        <p:nvSpPr>
          <p:cNvPr id="3" name="スライド番号プレースホルダー 2"/>
          <p:cNvSpPr>
            <a:spLocks noGrp="1"/>
          </p:cNvSpPr>
          <p:nvPr>
            <p:ph type="sldNum" sz="quarter" idx="12"/>
          </p:nvPr>
        </p:nvSpPr>
        <p:spPr/>
        <p:txBody>
          <a:bodyPr/>
          <a:lstStyle/>
          <a:p>
            <a:fld id="{B51C4DDC-B5CC-472F-B3BC-31FEA4AE1936}" type="slidenum">
              <a:rPr lang="ja-JP" altLang="en-US" smtClean="0">
                <a:solidFill>
                  <a:prstClr val="black"/>
                </a:solidFill>
              </a:rPr>
              <a:pPr/>
              <a:t>1</a:t>
            </a:fld>
            <a:endParaRPr lang="ja-JP" altLang="en-US">
              <a:solidFill>
                <a:prstClr val="black"/>
              </a:solidFill>
            </a:endParaRPr>
          </a:p>
        </p:txBody>
      </p:sp>
      <p:sp>
        <p:nvSpPr>
          <p:cNvPr id="11" name="タイトル 1"/>
          <p:cNvSpPr txBox="1">
            <a:spLocks/>
          </p:cNvSpPr>
          <p:nvPr/>
        </p:nvSpPr>
        <p:spPr>
          <a:xfrm>
            <a:off x="0" y="-23902"/>
            <a:ext cx="9144000" cy="594703"/>
          </a:xfrm>
          <a:prstGeom prst="rect">
            <a:avLst/>
          </a:prstGeom>
          <a:solidFill>
            <a:srgbClr val="4BBC58"/>
          </a:solidFill>
        </p:spPr>
        <p:txBody>
          <a:bodyPr vert="horz" lIns="84406" tIns="42203" rIns="84406" bIns="42203" rtlCol="0" anchor="ctr">
            <a:noAutofit/>
          </a:bodyPr>
          <a:lstStyle>
            <a:lvl1pPr algn="ctr" defTabSz="914400" rtl="0" eaLnBrk="1" latinLnBrk="0" hangingPunct="1">
              <a:spcBef>
                <a:spcPct val="0"/>
              </a:spcBef>
              <a:buNone/>
              <a:defRPr kumimoji="1" sz="4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sz="2400" dirty="0" smtClean="0">
                <a:solidFill>
                  <a:prstClr val="white"/>
                </a:solidFill>
                <a:cs typeface="メイリオ" panose="020B0604030504040204" pitchFamily="50" charset="-128"/>
              </a:rPr>
              <a:t>災害廃棄物発生原単位（現状）</a:t>
            </a:r>
            <a:endParaRPr lang="ja-JP" altLang="en-US" sz="2400" dirty="0">
              <a:solidFill>
                <a:prstClr val="white"/>
              </a:solidFill>
              <a:cs typeface="メイリオ" panose="020B0604030504040204" pitchFamily="50" charset="-128"/>
            </a:endParaRPr>
          </a:p>
        </p:txBody>
      </p:sp>
      <p:sp>
        <p:nvSpPr>
          <p:cNvPr id="19" name="テキスト ボックス 18"/>
          <p:cNvSpPr txBox="1"/>
          <p:nvPr/>
        </p:nvSpPr>
        <p:spPr>
          <a:xfrm>
            <a:off x="194437" y="3221017"/>
            <a:ext cx="1528785" cy="348109"/>
          </a:xfrm>
          <a:prstGeom prst="rect">
            <a:avLst/>
          </a:prstGeom>
          <a:noFill/>
        </p:spPr>
        <p:txBody>
          <a:bodyPr wrap="square" rtlCol="0">
            <a:spAutoFit/>
          </a:bodyPr>
          <a:lstStyle/>
          <a:p>
            <a:r>
              <a:rPr lang="ja-JP" altLang="en-US" sz="1662" dirty="0"/>
              <a:t>（全壊の２０％）</a:t>
            </a:r>
            <a:endParaRPr lang="en-US" altLang="ja-JP" sz="1662" dirty="0"/>
          </a:p>
        </p:txBody>
      </p:sp>
      <p:sp>
        <p:nvSpPr>
          <p:cNvPr id="2" name="角丸四角形 1"/>
          <p:cNvSpPr/>
          <p:nvPr/>
        </p:nvSpPr>
        <p:spPr>
          <a:xfrm>
            <a:off x="70885" y="1258065"/>
            <a:ext cx="1775889" cy="2484996"/>
          </a:xfrm>
          <a:prstGeom prst="roundRect">
            <a:avLst>
              <a:gd name="adj" fmla="val 390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9" name="テキスト ボックス 8"/>
          <p:cNvSpPr txBox="1"/>
          <p:nvPr/>
        </p:nvSpPr>
        <p:spPr>
          <a:xfrm>
            <a:off x="260984" y="1102588"/>
            <a:ext cx="1395692" cy="294417"/>
          </a:xfrm>
          <a:prstGeom prst="rect">
            <a:avLst/>
          </a:prstGeom>
          <a:solidFill>
            <a:srgbClr val="FFFFCC"/>
          </a:solidFill>
        </p:spPr>
        <p:txBody>
          <a:bodyPr wrap="square" lIns="33231" tIns="33231" rIns="33231" bIns="33231" rtlCol="0">
            <a:spAutoFit/>
          </a:bodyPr>
          <a:lstStyle/>
          <a:p>
            <a:pPr marL="167058" indent="-167058" algn="ctr"/>
            <a:r>
              <a:rPr lang="ja-JP" altLang="en-US" sz="1477" dirty="0">
                <a:solidFill>
                  <a:prstClr val="black"/>
                </a:solidFill>
              </a:rPr>
              <a:t>グランドデザイン</a:t>
            </a:r>
            <a:endParaRPr lang="en-US" altLang="ja-JP" sz="1477" dirty="0">
              <a:solidFill>
                <a:prstClr val="black"/>
              </a:solidFill>
            </a:endParaRPr>
          </a:p>
        </p:txBody>
      </p:sp>
      <p:sp>
        <p:nvSpPr>
          <p:cNvPr id="46" name="左中かっこ 45"/>
          <p:cNvSpPr/>
          <p:nvPr/>
        </p:nvSpPr>
        <p:spPr>
          <a:xfrm rot="5400000">
            <a:off x="5536172" y="-2187252"/>
            <a:ext cx="232616" cy="6480000"/>
          </a:xfrm>
          <a:prstGeom prst="leftBrace">
            <a:avLst>
              <a:gd name="adj1" fmla="val 16880"/>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sz="1662"/>
          </a:p>
        </p:txBody>
      </p:sp>
      <p:sp>
        <p:nvSpPr>
          <p:cNvPr id="47" name="テキスト ボックス 46"/>
          <p:cNvSpPr txBox="1"/>
          <p:nvPr/>
        </p:nvSpPr>
        <p:spPr>
          <a:xfrm>
            <a:off x="4406104" y="703775"/>
            <a:ext cx="2492308" cy="294417"/>
          </a:xfrm>
          <a:prstGeom prst="rect">
            <a:avLst/>
          </a:prstGeom>
          <a:noFill/>
        </p:spPr>
        <p:txBody>
          <a:bodyPr wrap="square" lIns="33231" tIns="33231" rIns="33231" bIns="33231" rtlCol="0">
            <a:spAutoFit/>
          </a:bodyPr>
          <a:lstStyle/>
          <a:p>
            <a:pPr marL="167058" indent="-167058" algn="ctr"/>
            <a:r>
              <a:rPr lang="ja-JP" altLang="en-US" sz="1477" dirty="0">
                <a:solidFill>
                  <a:prstClr val="black"/>
                </a:solidFill>
              </a:rPr>
              <a:t>原単位の構成要素の分析</a:t>
            </a:r>
            <a:endParaRPr lang="en-US" altLang="ja-JP" sz="1477" dirty="0">
              <a:solidFill>
                <a:prstClr val="black"/>
              </a:solidFill>
            </a:endParaRPr>
          </a:p>
        </p:txBody>
      </p:sp>
      <p:pic>
        <p:nvPicPr>
          <p:cNvPr id="5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6123" y="4193655"/>
            <a:ext cx="3171864" cy="235938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 descr="井本邸本邸①"/>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582" y="4205897"/>
            <a:ext cx="1528615" cy="11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テキスト ボックス 55"/>
          <p:cNvSpPr txBox="1"/>
          <p:nvPr/>
        </p:nvSpPr>
        <p:spPr>
          <a:xfrm>
            <a:off x="118582" y="5119028"/>
            <a:ext cx="1528615" cy="237607"/>
          </a:xfrm>
          <a:prstGeom prst="rect">
            <a:avLst/>
          </a:prstGeom>
          <a:solidFill>
            <a:schemeClr val="tx1"/>
          </a:solidFill>
        </p:spPr>
        <p:txBody>
          <a:bodyPr wrap="square" lIns="33231" tIns="33231" rIns="33231" bIns="33231" rtlCol="0">
            <a:spAutoFit/>
          </a:bodyPr>
          <a:lstStyle/>
          <a:p>
            <a:r>
              <a:rPr lang="ja-JP" altLang="en-US" sz="1108" b="1" dirty="0">
                <a:solidFill>
                  <a:schemeClr val="bg1"/>
                </a:solidFill>
              </a:rPr>
              <a:t>木造： </a:t>
            </a:r>
            <a:r>
              <a:rPr lang="en-US" altLang="ja-JP" sz="1108" b="1" dirty="0">
                <a:solidFill>
                  <a:schemeClr val="bg1"/>
                </a:solidFill>
              </a:rPr>
              <a:t>92</a:t>
            </a:r>
            <a:r>
              <a:rPr lang="ja-JP" altLang="en-US" sz="1108" b="1" dirty="0">
                <a:solidFill>
                  <a:schemeClr val="bg1"/>
                </a:solidFill>
              </a:rPr>
              <a:t> </a:t>
            </a:r>
            <a:r>
              <a:rPr lang="ja-JP" altLang="en-US" sz="923" b="1" dirty="0">
                <a:solidFill>
                  <a:schemeClr val="bg1"/>
                </a:solidFill>
              </a:rPr>
              <a:t>ﾄﾝ</a:t>
            </a:r>
            <a:r>
              <a:rPr lang="en-US" altLang="ja-JP" sz="923" b="1" dirty="0">
                <a:solidFill>
                  <a:schemeClr val="bg1"/>
                </a:solidFill>
              </a:rPr>
              <a:t>/</a:t>
            </a:r>
            <a:r>
              <a:rPr lang="ja-JP" altLang="en-US" sz="923" b="1" dirty="0">
                <a:solidFill>
                  <a:schemeClr val="bg1"/>
                </a:solidFill>
              </a:rPr>
              <a:t>棟</a:t>
            </a:r>
          </a:p>
        </p:txBody>
      </p:sp>
      <p:sp>
        <p:nvSpPr>
          <p:cNvPr id="57" name="テキスト ボックス 56"/>
          <p:cNvSpPr txBox="1"/>
          <p:nvPr/>
        </p:nvSpPr>
        <p:spPr>
          <a:xfrm>
            <a:off x="121757" y="3961278"/>
            <a:ext cx="1528615" cy="294417"/>
          </a:xfrm>
          <a:prstGeom prst="rect">
            <a:avLst/>
          </a:prstGeom>
          <a:noFill/>
        </p:spPr>
        <p:txBody>
          <a:bodyPr wrap="square" lIns="0" tIns="33231" rIns="33231" bIns="33231" rtlCol="0">
            <a:spAutoFit/>
          </a:bodyPr>
          <a:lstStyle/>
          <a:p>
            <a:pPr marL="167058" indent="-167058" algn="ctr"/>
            <a:r>
              <a:rPr lang="en-US" altLang="ja-JP" sz="1477" dirty="0">
                <a:solidFill>
                  <a:prstClr val="black"/>
                </a:solidFill>
              </a:rPr>
              <a:t>【</a:t>
            </a:r>
            <a:r>
              <a:rPr lang="ja-JP" altLang="en-US" sz="1477" dirty="0">
                <a:solidFill>
                  <a:prstClr val="black"/>
                </a:solidFill>
              </a:rPr>
              <a:t>モデル解体実施</a:t>
            </a:r>
            <a:r>
              <a:rPr lang="en-US" altLang="ja-JP" sz="1477" dirty="0">
                <a:solidFill>
                  <a:prstClr val="black"/>
                </a:solidFill>
              </a:rPr>
              <a:t>】</a:t>
            </a:r>
          </a:p>
        </p:txBody>
      </p:sp>
      <p:pic>
        <p:nvPicPr>
          <p:cNvPr id="59" name="図 5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10454" y="4219731"/>
            <a:ext cx="3957987" cy="1336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0" name="テキスト ボックス 59"/>
          <p:cNvSpPr txBox="1"/>
          <p:nvPr/>
        </p:nvSpPr>
        <p:spPr>
          <a:xfrm>
            <a:off x="4040249" y="5556006"/>
            <a:ext cx="1728000" cy="180668"/>
          </a:xfrm>
          <a:prstGeom prst="rect">
            <a:avLst/>
          </a:prstGeom>
          <a:noFill/>
        </p:spPr>
        <p:txBody>
          <a:bodyPr wrap="square" lIns="0" tIns="33231" rIns="33231" bIns="33231" rtlCol="0">
            <a:spAutoFit/>
          </a:bodyPr>
          <a:lstStyle/>
          <a:p>
            <a:pPr marL="167058" indent="-167058" algn="ctr"/>
            <a:r>
              <a:rPr lang="ja-JP" altLang="en-US" sz="738" dirty="0">
                <a:solidFill>
                  <a:prstClr val="black"/>
                </a:solidFill>
              </a:rPr>
              <a:t>被災した建物構造（国土交通省　資料）</a:t>
            </a:r>
            <a:endParaRPr lang="en-US" altLang="ja-JP" sz="738" dirty="0">
              <a:solidFill>
                <a:prstClr val="black"/>
              </a:solidFill>
            </a:endParaRPr>
          </a:p>
        </p:txBody>
      </p:sp>
      <p:sp>
        <p:nvSpPr>
          <p:cNvPr id="61" name="テキスト ボックス 60"/>
          <p:cNvSpPr txBox="1"/>
          <p:nvPr/>
        </p:nvSpPr>
        <p:spPr>
          <a:xfrm>
            <a:off x="1813787" y="3961278"/>
            <a:ext cx="2226462" cy="294417"/>
          </a:xfrm>
          <a:prstGeom prst="rect">
            <a:avLst/>
          </a:prstGeom>
          <a:noFill/>
        </p:spPr>
        <p:txBody>
          <a:bodyPr wrap="square" lIns="0" tIns="33231" rIns="33231" bIns="33231" rtlCol="0">
            <a:spAutoFit/>
          </a:bodyPr>
          <a:lstStyle/>
          <a:p>
            <a:pPr marL="167058" indent="-167058" algn="ctr"/>
            <a:r>
              <a:rPr lang="en-US" altLang="ja-JP" sz="1477" dirty="0">
                <a:solidFill>
                  <a:prstClr val="black"/>
                </a:solidFill>
              </a:rPr>
              <a:t>【</a:t>
            </a:r>
            <a:r>
              <a:rPr lang="ja-JP" altLang="en-US" sz="1477" dirty="0">
                <a:solidFill>
                  <a:prstClr val="black"/>
                </a:solidFill>
              </a:rPr>
              <a:t>木造・非木造比率の推定</a:t>
            </a:r>
            <a:r>
              <a:rPr lang="en-US" altLang="ja-JP" sz="1477" dirty="0">
                <a:solidFill>
                  <a:prstClr val="black"/>
                </a:solidFill>
              </a:rPr>
              <a:t>】</a:t>
            </a:r>
          </a:p>
        </p:txBody>
      </p:sp>
      <p:sp>
        <p:nvSpPr>
          <p:cNvPr id="62" name="テキスト ボックス 61"/>
          <p:cNvSpPr txBox="1"/>
          <p:nvPr/>
        </p:nvSpPr>
        <p:spPr>
          <a:xfrm>
            <a:off x="5701972" y="3961278"/>
            <a:ext cx="2758154" cy="294417"/>
          </a:xfrm>
          <a:prstGeom prst="rect">
            <a:avLst/>
          </a:prstGeom>
          <a:noFill/>
        </p:spPr>
        <p:txBody>
          <a:bodyPr wrap="square" lIns="0" tIns="33231" rIns="33231" bIns="33231" rtlCol="0">
            <a:spAutoFit/>
          </a:bodyPr>
          <a:lstStyle/>
          <a:p>
            <a:pPr marL="167058" indent="-167058" algn="ctr"/>
            <a:r>
              <a:rPr lang="en-US" altLang="ja-JP" sz="1477" dirty="0">
                <a:solidFill>
                  <a:prstClr val="black"/>
                </a:solidFill>
              </a:rPr>
              <a:t>【</a:t>
            </a:r>
            <a:r>
              <a:rPr lang="ja-JP" altLang="en-US" sz="1477" dirty="0">
                <a:solidFill>
                  <a:prstClr val="black"/>
                </a:solidFill>
              </a:rPr>
              <a:t>その他公物等上乗せの推定</a:t>
            </a:r>
            <a:r>
              <a:rPr lang="en-US" altLang="ja-JP" sz="1477" dirty="0">
                <a:solidFill>
                  <a:prstClr val="black"/>
                </a:solidFill>
              </a:rPr>
              <a:t>】</a:t>
            </a:r>
          </a:p>
        </p:txBody>
      </p:sp>
      <p:sp>
        <p:nvSpPr>
          <p:cNvPr id="4" name="テキスト ボックス 3"/>
          <p:cNvSpPr txBox="1"/>
          <p:nvPr/>
        </p:nvSpPr>
        <p:spPr>
          <a:xfrm>
            <a:off x="1998873" y="5837641"/>
            <a:ext cx="3836036" cy="603883"/>
          </a:xfrm>
          <a:prstGeom prst="rect">
            <a:avLst/>
          </a:prstGeom>
          <a:noFill/>
        </p:spPr>
        <p:txBody>
          <a:bodyPr wrap="square" rtlCol="0">
            <a:spAutoFit/>
          </a:bodyPr>
          <a:lstStyle/>
          <a:p>
            <a:r>
              <a:rPr lang="ja-JP" altLang="en-US" sz="1662" dirty="0"/>
              <a:t>その他公物等上乗せ分の検討に加え、構造別の内訳を整理する。</a:t>
            </a:r>
          </a:p>
        </p:txBody>
      </p:sp>
      <p:sp>
        <p:nvSpPr>
          <p:cNvPr id="42" name="正方形/長方形 41"/>
          <p:cNvSpPr/>
          <p:nvPr/>
        </p:nvSpPr>
        <p:spPr>
          <a:xfrm rot="289599">
            <a:off x="384466" y="6256044"/>
            <a:ext cx="997034" cy="42202"/>
          </a:xfrm>
          <a:prstGeom prst="rect">
            <a:avLst/>
          </a:prstGeom>
          <a:solidFill>
            <a:schemeClr val="bg2">
              <a:lumMod val="9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58" name="テキスト ボックス 57"/>
          <p:cNvSpPr txBox="1"/>
          <p:nvPr/>
        </p:nvSpPr>
        <p:spPr>
          <a:xfrm>
            <a:off x="118582" y="6315469"/>
            <a:ext cx="1528615" cy="237607"/>
          </a:xfrm>
          <a:prstGeom prst="rect">
            <a:avLst/>
          </a:prstGeom>
          <a:solidFill>
            <a:schemeClr val="tx1"/>
          </a:solidFill>
        </p:spPr>
        <p:txBody>
          <a:bodyPr wrap="square" lIns="33231" tIns="33231" rIns="33231" bIns="33231" rtlCol="0">
            <a:spAutoFit/>
          </a:bodyPr>
          <a:lstStyle/>
          <a:p>
            <a:r>
              <a:rPr lang="ja-JP" altLang="en-US" sz="1108" b="1" dirty="0">
                <a:solidFill>
                  <a:schemeClr val="bg1"/>
                </a:solidFill>
              </a:rPr>
              <a:t>非木造： 実施中</a:t>
            </a:r>
          </a:p>
        </p:txBody>
      </p:sp>
      <p:sp>
        <p:nvSpPr>
          <p:cNvPr id="5" name="テキスト ボックス 4"/>
          <p:cNvSpPr txBox="1"/>
          <p:nvPr/>
        </p:nvSpPr>
        <p:spPr>
          <a:xfrm>
            <a:off x="37237" y="1349235"/>
            <a:ext cx="646331" cy="369332"/>
          </a:xfrm>
          <a:prstGeom prst="rect">
            <a:avLst/>
          </a:prstGeom>
          <a:noFill/>
        </p:spPr>
        <p:txBody>
          <a:bodyPr wrap="none" rtlCol="0">
            <a:spAutoFit/>
          </a:bodyPr>
          <a:lstStyle/>
          <a:p>
            <a:r>
              <a:rPr kumimoji="1" lang="ja-JP" altLang="en-US" dirty="0" smtClean="0"/>
              <a:t>全壊</a:t>
            </a:r>
            <a:endParaRPr kumimoji="1" lang="ja-JP" altLang="en-US" dirty="0"/>
          </a:p>
        </p:txBody>
      </p:sp>
      <p:sp>
        <p:nvSpPr>
          <p:cNvPr id="51" name="テキスト ボックス 50"/>
          <p:cNvSpPr txBox="1"/>
          <p:nvPr/>
        </p:nvSpPr>
        <p:spPr>
          <a:xfrm>
            <a:off x="37237" y="2619234"/>
            <a:ext cx="646331" cy="369332"/>
          </a:xfrm>
          <a:prstGeom prst="rect">
            <a:avLst/>
          </a:prstGeom>
          <a:noFill/>
        </p:spPr>
        <p:txBody>
          <a:bodyPr wrap="none" rtlCol="0">
            <a:spAutoFit/>
          </a:bodyPr>
          <a:lstStyle/>
          <a:p>
            <a:r>
              <a:rPr kumimoji="1" lang="ja-JP" altLang="en-US" dirty="0" smtClean="0"/>
              <a:t>半壊</a:t>
            </a:r>
            <a:endParaRPr kumimoji="1" lang="ja-JP" altLang="en-US" dirty="0"/>
          </a:p>
        </p:txBody>
      </p:sp>
      <p:sp>
        <p:nvSpPr>
          <p:cNvPr id="6" name="テキスト ボックス 5"/>
          <p:cNvSpPr txBox="1"/>
          <p:nvPr/>
        </p:nvSpPr>
        <p:spPr>
          <a:xfrm rot="16200000">
            <a:off x="5271911" y="5092026"/>
            <a:ext cx="1653897" cy="200055"/>
          </a:xfrm>
          <a:prstGeom prst="rect">
            <a:avLst/>
          </a:prstGeom>
          <a:solidFill>
            <a:schemeClr val="bg1"/>
          </a:solidFill>
        </p:spPr>
        <p:txBody>
          <a:bodyPr wrap="square" rtlCol="0">
            <a:spAutoFit/>
          </a:bodyPr>
          <a:lstStyle/>
          <a:p>
            <a:pPr algn="ctr"/>
            <a:r>
              <a:rPr kumimoji="1" lang="en-US" altLang="ja-JP" sz="700" dirty="0" smtClean="0"/>
              <a:t>1</a:t>
            </a:r>
            <a:r>
              <a:rPr kumimoji="1" lang="ja-JP" altLang="en-US" sz="700" dirty="0" smtClean="0"/>
              <a:t>棟あたりの災害廃棄物発生量（</a:t>
            </a:r>
            <a:r>
              <a:rPr kumimoji="1" lang="en-US" altLang="ja-JP" sz="700" dirty="0" smtClean="0"/>
              <a:t>t/</a:t>
            </a:r>
            <a:r>
              <a:rPr kumimoji="1" lang="ja-JP" altLang="en-US" sz="700" dirty="0" smtClean="0"/>
              <a:t>棟）</a:t>
            </a:r>
            <a:endParaRPr kumimoji="1" lang="ja-JP" altLang="en-US" sz="700" dirty="0"/>
          </a:p>
        </p:txBody>
      </p:sp>
    </p:spTree>
    <p:extLst>
      <p:ext uri="{BB962C8B-B14F-4D97-AF65-F5344CB8AC3E}">
        <p14:creationId xmlns:p14="http://schemas.microsoft.com/office/powerpoint/2010/main" val="1025262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B51C4DDC-B5CC-472F-B3BC-31FEA4AE1936}" type="slidenum">
              <a:rPr lang="ja-JP" altLang="en-US" smtClean="0"/>
              <a:pPr/>
              <a:t>2</a:t>
            </a:fld>
            <a:endParaRPr lang="ja-JP" altLang="en-US"/>
          </a:p>
        </p:txBody>
      </p:sp>
      <p:sp>
        <p:nvSpPr>
          <p:cNvPr id="3" name="タイトル 1"/>
          <p:cNvSpPr txBox="1">
            <a:spLocks/>
          </p:cNvSpPr>
          <p:nvPr/>
        </p:nvSpPr>
        <p:spPr bwMode="auto">
          <a:xfrm>
            <a:off x="0" y="0"/>
            <a:ext cx="9144000" cy="439738"/>
          </a:xfrm>
          <a:prstGeom prst="rect">
            <a:avLst/>
          </a:prstGeom>
          <a:solidFill>
            <a:srgbClr val="4ABF56"/>
          </a:solidFill>
          <a:ln w="6350" cap="flat" cmpd="sng" algn="ctr">
            <a:noFill/>
            <a:prstDash val="solid"/>
            <a:miter lim="800000"/>
          </a:ln>
          <a:effectLst>
            <a:outerShdw blurRad="40000" dist="23000" dir="5400000" rotWithShape="0">
              <a:srgbClr val="000000">
                <a:alpha val="3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108000" rIns="91440" bIns="45720" numCol="1" rtlCol="0" anchor="ctr" anchorCtr="0" compatLnSpc="1">
            <a:prstTxWarp prst="textNoShape">
              <a:avLst/>
            </a:prstTxWarp>
            <a:noAutofit/>
          </a:bodyPr>
          <a:lstStyle>
            <a:lvl1pPr algn="ctr" rtl="0" eaLnBrk="0" fontAlgn="base" hangingPunct="0">
              <a:spcBef>
                <a:spcPct val="0"/>
              </a:spcBef>
              <a:spcAft>
                <a:spcPct val="0"/>
              </a:spcAft>
              <a:defRPr kumimoji="1" sz="4400" kern="1200">
                <a:solidFill>
                  <a:schemeClr val="lt1"/>
                </a:solidFill>
                <a:latin typeface="+mn-lt"/>
                <a:ea typeface="+mn-ea"/>
                <a:cs typeface="+mn-cs"/>
              </a:defRPr>
            </a:lvl1pPr>
            <a:lvl2pPr algn="ctr" rtl="0" eaLnBrk="0" fontAlgn="base" hangingPunct="0">
              <a:spcBef>
                <a:spcPct val="0"/>
              </a:spcBef>
              <a:spcAft>
                <a:spcPct val="0"/>
              </a:spcAft>
              <a:defRPr kumimoji="1" sz="4400">
                <a:solidFill>
                  <a:schemeClr val="lt1"/>
                </a:solidFill>
                <a:latin typeface="+mn-lt"/>
                <a:ea typeface="+mn-ea"/>
                <a:cs typeface="+mn-cs"/>
              </a:defRPr>
            </a:lvl2pPr>
            <a:lvl3pPr algn="ctr" rtl="0" eaLnBrk="0" fontAlgn="base" hangingPunct="0">
              <a:spcBef>
                <a:spcPct val="0"/>
              </a:spcBef>
              <a:spcAft>
                <a:spcPct val="0"/>
              </a:spcAft>
              <a:defRPr kumimoji="1" sz="4400">
                <a:solidFill>
                  <a:schemeClr val="lt1"/>
                </a:solidFill>
                <a:latin typeface="+mn-lt"/>
                <a:ea typeface="+mn-ea"/>
                <a:cs typeface="+mn-cs"/>
              </a:defRPr>
            </a:lvl3pPr>
            <a:lvl4pPr algn="ctr" rtl="0" eaLnBrk="0" fontAlgn="base" hangingPunct="0">
              <a:spcBef>
                <a:spcPct val="0"/>
              </a:spcBef>
              <a:spcAft>
                <a:spcPct val="0"/>
              </a:spcAft>
              <a:defRPr kumimoji="1" sz="4400">
                <a:solidFill>
                  <a:schemeClr val="lt1"/>
                </a:solidFill>
                <a:latin typeface="+mn-lt"/>
                <a:ea typeface="+mn-ea"/>
                <a:cs typeface="+mn-cs"/>
              </a:defRPr>
            </a:lvl4pPr>
            <a:lvl5pPr algn="ctr" rtl="0" eaLnBrk="0" fontAlgn="base" hangingPunct="0">
              <a:spcBef>
                <a:spcPct val="0"/>
              </a:spcBef>
              <a:spcAft>
                <a:spcPct val="0"/>
              </a:spcAft>
              <a:defRPr kumimoji="1" sz="4400">
                <a:solidFill>
                  <a:schemeClr val="lt1"/>
                </a:solidFill>
                <a:latin typeface="+mn-lt"/>
                <a:ea typeface="+mn-ea"/>
                <a:cs typeface="+mn-cs"/>
              </a:defRPr>
            </a:lvl5pPr>
            <a:lvl6pPr marL="457200" algn="ctr" rtl="0" fontAlgn="base">
              <a:spcBef>
                <a:spcPct val="0"/>
              </a:spcBef>
              <a:spcAft>
                <a:spcPct val="0"/>
              </a:spcAft>
              <a:defRPr kumimoji="1" sz="4400">
                <a:solidFill>
                  <a:schemeClr val="lt1"/>
                </a:solidFill>
                <a:latin typeface="+mn-lt"/>
                <a:ea typeface="+mn-ea"/>
                <a:cs typeface="+mn-cs"/>
              </a:defRPr>
            </a:lvl6pPr>
            <a:lvl7pPr marL="914400" algn="ctr" rtl="0" fontAlgn="base">
              <a:spcBef>
                <a:spcPct val="0"/>
              </a:spcBef>
              <a:spcAft>
                <a:spcPct val="0"/>
              </a:spcAft>
              <a:defRPr kumimoji="1" sz="4400">
                <a:solidFill>
                  <a:schemeClr val="lt1"/>
                </a:solidFill>
                <a:latin typeface="+mn-lt"/>
                <a:ea typeface="+mn-ea"/>
                <a:cs typeface="+mn-cs"/>
              </a:defRPr>
            </a:lvl7pPr>
            <a:lvl8pPr marL="1371600" algn="ctr" rtl="0" fontAlgn="base">
              <a:spcBef>
                <a:spcPct val="0"/>
              </a:spcBef>
              <a:spcAft>
                <a:spcPct val="0"/>
              </a:spcAft>
              <a:defRPr kumimoji="1" sz="4400">
                <a:solidFill>
                  <a:schemeClr val="lt1"/>
                </a:solidFill>
                <a:latin typeface="+mn-lt"/>
                <a:ea typeface="+mn-ea"/>
                <a:cs typeface="+mn-cs"/>
              </a:defRPr>
            </a:lvl8pPr>
            <a:lvl9pPr marL="1828800" algn="ctr" rtl="0" fontAlgn="base">
              <a:spcBef>
                <a:spcPct val="0"/>
              </a:spcBef>
              <a:spcAft>
                <a:spcPct val="0"/>
              </a:spcAft>
              <a:defRPr kumimoji="1" sz="4400">
                <a:solidFill>
                  <a:schemeClr val="lt1"/>
                </a:solidFill>
                <a:latin typeface="+mn-lt"/>
                <a:ea typeface="+mn-ea"/>
                <a:cs typeface="+mn-cs"/>
              </a:defRPr>
            </a:lvl9pPr>
          </a:lstStyle>
          <a:p>
            <a:pPr eaLnBrk="1" fontAlgn="auto" hangingPunct="1">
              <a:spcAft>
                <a:spcPts val="0"/>
              </a:spcAft>
              <a:defRPr/>
            </a:pPr>
            <a:r>
              <a:rPr lang="ja-JP" altLang="en-US" sz="2000" dirty="0" smtClean="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新たな</a:t>
            </a:r>
            <a:r>
              <a:rPr lang="zh-TW" altLang="en-US" sz="2000" dirty="0" smtClean="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災害廃棄物</a:t>
            </a:r>
            <a:r>
              <a:rPr lang="ja-JP" altLang="en-US" sz="2000" dirty="0" smtClean="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推計式</a:t>
            </a:r>
            <a:endParaRPr lang="zh-TW" altLang="en-US" sz="2000" dirty="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sp>
        <p:nvSpPr>
          <p:cNvPr id="17" name="正方形/長方形 16"/>
          <p:cNvSpPr/>
          <p:nvPr/>
        </p:nvSpPr>
        <p:spPr>
          <a:xfrm>
            <a:off x="440184" y="1268760"/>
            <a:ext cx="8119616" cy="132343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altLang="ja-JP" sz="1600" dirty="0" smtClean="0">
                <a:latin typeface="ＭＳ Ｐゴシック" panose="020B0600070205080204" pitchFamily="50" charset="-128"/>
                <a:ea typeface="ＭＳ Ｐゴシック" panose="020B0600070205080204" pitchFamily="50" charset="-128"/>
              </a:rPr>
              <a:t>Y</a:t>
            </a:r>
            <a:r>
              <a:rPr lang="ja-JP" altLang="en-US" sz="1600" dirty="0" smtClean="0">
                <a:latin typeface="ＭＳ Ｐゴシック" panose="020B0600070205080204" pitchFamily="50" charset="-128"/>
                <a:ea typeface="ＭＳ Ｐゴシック" panose="020B0600070205080204" pitchFamily="50" charset="-128"/>
              </a:rPr>
              <a:t>：災害廃棄物量（ｔ）</a:t>
            </a:r>
            <a:endParaRPr lang="en-US" altLang="ja-JP" sz="1600" dirty="0" smtClean="0">
              <a:latin typeface="ＭＳ Ｐゴシック" panose="020B0600070205080204" pitchFamily="50" charset="-128"/>
              <a:ea typeface="ＭＳ Ｐゴシック" panose="020B0600070205080204" pitchFamily="50" charset="-128"/>
            </a:endParaRPr>
          </a:p>
          <a:p>
            <a:r>
              <a:rPr lang="en-US" altLang="ja-JP" sz="1600" dirty="0" err="1" smtClean="0">
                <a:latin typeface="ＭＳ Ｐゴシック" panose="020B0600070205080204" pitchFamily="50" charset="-128"/>
                <a:ea typeface="ＭＳ Ｐゴシック" panose="020B0600070205080204" pitchFamily="50" charset="-128"/>
              </a:rPr>
              <a:t>Xn</a:t>
            </a:r>
            <a:r>
              <a:rPr lang="ja-JP" altLang="en-US" sz="1600" dirty="0" smtClean="0">
                <a:latin typeface="ＭＳ Ｐゴシック" panose="020B0600070205080204" pitchFamily="50" charset="-128"/>
                <a:ea typeface="ＭＳ Ｐゴシック" panose="020B0600070205080204" pitchFamily="50" charset="-128"/>
              </a:rPr>
              <a:t>：損壊棟数（添え字１：全壊、２：半壊、３：床上浸水、４：床下浸水）</a:t>
            </a:r>
            <a:endParaRPr lang="en-US" altLang="ja-JP" sz="1600" dirty="0">
              <a:latin typeface="ＭＳ Ｐゴシック" panose="020B0600070205080204" pitchFamily="50" charset="-128"/>
              <a:ea typeface="ＭＳ Ｐゴシック" panose="020B0600070205080204" pitchFamily="50" charset="-128"/>
            </a:endParaRPr>
          </a:p>
          <a:p>
            <a:r>
              <a:rPr lang="en-US" altLang="ja-JP" sz="1600" dirty="0" err="1" smtClean="0">
                <a:latin typeface="ＭＳ Ｐゴシック" panose="020B0600070205080204" pitchFamily="50" charset="-128"/>
                <a:ea typeface="ＭＳ Ｐゴシック" panose="020B0600070205080204" pitchFamily="50" charset="-128"/>
              </a:rPr>
              <a:t>a,c,d</a:t>
            </a:r>
            <a:r>
              <a:rPr lang="ja-JP" altLang="en-US" sz="1600" dirty="0" smtClean="0">
                <a:latin typeface="ＭＳ Ｐゴシック" panose="020B0600070205080204" pitchFamily="50" charset="-128"/>
                <a:ea typeface="ＭＳ Ｐゴシック" panose="020B0600070205080204" pitchFamily="50" charset="-128"/>
              </a:rPr>
              <a:t>：災害廃棄物発生原単位（</a:t>
            </a:r>
            <a:r>
              <a:rPr lang="ja-JP" altLang="en-US" sz="1600" dirty="0" err="1" smtClean="0">
                <a:latin typeface="ＭＳ Ｐゴシック" panose="020B0600070205080204" pitchFamily="50" charset="-128"/>
                <a:ea typeface="ＭＳ Ｐゴシック" panose="020B0600070205080204" pitchFamily="50" charset="-128"/>
              </a:rPr>
              <a:t>ｔ</a:t>
            </a:r>
            <a:r>
              <a:rPr lang="en-US" altLang="ja-JP" sz="1600" dirty="0" smtClean="0">
                <a:latin typeface="ＭＳ Ｐゴシック" panose="020B0600070205080204" pitchFamily="50" charset="-128"/>
                <a:ea typeface="ＭＳ Ｐゴシック" panose="020B0600070205080204" pitchFamily="50" charset="-128"/>
              </a:rPr>
              <a:t>/</a:t>
            </a:r>
            <a:r>
              <a:rPr lang="ja-JP" altLang="en-US" sz="1600" dirty="0" smtClean="0">
                <a:latin typeface="ＭＳ Ｐゴシック" panose="020B0600070205080204" pitchFamily="50" charset="-128"/>
                <a:ea typeface="ＭＳ Ｐゴシック" panose="020B0600070205080204" pitchFamily="50" charset="-128"/>
              </a:rPr>
              <a:t>棟）</a:t>
            </a:r>
            <a:endParaRPr lang="en-US" altLang="ja-JP" sz="1600" dirty="0" smtClean="0">
              <a:latin typeface="ＭＳ Ｐゴシック" panose="020B0600070205080204" pitchFamily="50" charset="-128"/>
              <a:ea typeface="ＭＳ Ｐゴシック" panose="020B0600070205080204" pitchFamily="50" charset="-128"/>
            </a:endParaRPr>
          </a:p>
          <a:p>
            <a:r>
              <a:rPr lang="en-US" altLang="ja-JP" sz="1600" dirty="0" smtClean="0">
                <a:latin typeface="ＭＳ Ｐゴシック" panose="020B0600070205080204" pitchFamily="50" charset="-128"/>
                <a:ea typeface="ＭＳ Ｐゴシック" panose="020B0600070205080204" pitchFamily="50" charset="-128"/>
              </a:rPr>
              <a:t>b:</a:t>
            </a:r>
            <a:r>
              <a:rPr lang="ja-JP" altLang="en-US" sz="1600" dirty="0" smtClean="0">
                <a:solidFill>
                  <a:srgbClr val="FF0000"/>
                </a:solidFill>
                <a:latin typeface="ＭＳ Ｐゴシック" panose="020B0600070205080204" pitchFamily="50" charset="-128"/>
              </a:rPr>
              <a:t>半壊</a:t>
            </a:r>
            <a:r>
              <a:rPr lang="ja-JP" altLang="en-US" sz="1600" dirty="0">
                <a:solidFill>
                  <a:srgbClr val="FF0000"/>
                </a:solidFill>
                <a:latin typeface="ＭＳ Ｐゴシック" panose="020B0600070205080204" pitchFamily="50" charset="-128"/>
              </a:rPr>
              <a:t>家屋からのごみ発生率</a:t>
            </a:r>
            <a:r>
              <a:rPr lang="ja-JP" altLang="en-US" sz="1600" dirty="0" smtClean="0">
                <a:solidFill>
                  <a:srgbClr val="FF0000"/>
                </a:solidFill>
                <a:latin typeface="ＭＳ Ｐゴシック" panose="020B0600070205080204" pitchFamily="50" charset="-128"/>
              </a:rPr>
              <a:t>：</a:t>
            </a:r>
            <a:r>
              <a:rPr lang="en-US" altLang="ja-JP" sz="1600" dirty="0" smtClean="0">
                <a:solidFill>
                  <a:prstClr val="black"/>
                </a:solidFill>
                <a:latin typeface="ＭＳ Ｐゴシック" panose="020B0600070205080204" pitchFamily="50" charset="-128"/>
              </a:rPr>
              <a:t>0</a:t>
            </a:r>
            <a:r>
              <a:rPr lang="ja-JP" altLang="en-US" sz="1600" dirty="0" smtClean="0">
                <a:solidFill>
                  <a:prstClr val="black"/>
                </a:solidFill>
                <a:latin typeface="ＭＳ Ｐゴシック" panose="020B0600070205080204" pitchFamily="50" charset="-128"/>
              </a:rPr>
              <a:t>～</a:t>
            </a:r>
            <a:r>
              <a:rPr lang="en-US" altLang="ja-JP" sz="1600" dirty="0" smtClean="0">
                <a:solidFill>
                  <a:prstClr val="black"/>
                </a:solidFill>
                <a:latin typeface="ＭＳ Ｐゴシック" panose="020B0600070205080204" pitchFamily="50" charset="-128"/>
              </a:rPr>
              <a:t>0.5(-)</a:t>
            </a:r>
          </a:p>
          <a:p>
            <a:r>
              <a:rPr lang="ja-JP" altLang="en-US" sz="1600" dirty="0" smtClean="0">
                <a:solidFill>
                  <a:prstClr val="black"/>
                </a:solidFill>
                <a:latin typeface="ＭＳ Ｐゴシック" panose="020B0600070205080204" pitchFamily="50" charset="-128"/>
              </a:rPr>
              <a:t>　</a:t>
            </a:r>
            <a:r>
              <a:rPr lang="en-US" altLang="ja-JP" sz="1600" dirty="0" smtClean="0">
                <a:solidFill>
                  <a:prstClr val="black"/>
                </a:solidFill>
                <a:latin typeface="ＭＳ Ｐゴシック" panose="020B0600070205080204" pitchFamily="50" charset="-128"/>
              </a:rPr>
              <a:t>※</a:t>
            </a:r>
            <a:r>
              <a:rPr lang="ja-JP" altLang="en-US" sz="1600" dirty="0" smtClean="0">
                <a:solidFill>
                  <a:prstClr val="black"/>
                </a:solidFill>
                <a:latin typeface="ＭＳ Ｐゴシック" panose="020B0600070205080204" pitchFamily="50" charset="-128"/>
              </a:rPr>
              <a:t>東日本大震災は</a:t>
            </a:r>
            <a:r>
              <a:rPr lang="en-US" altLang="ja-JP" sz="1600" dirty="0" smtClean="0">
                <a:solidFill>
                  <a:prstClr val="black"/>
                </a:solidFill>
                <a:latin typeface="ＭＳ Ｐゴシック" panose="020B0600070205080204" pitchFamily="50" charset="-128"/>
              </a:rPr>
              <a:t>0.2</a:t>
            </a:r>
            <a:r>
              <a:rPr lang="ja-JP" altLang="en-US" sz="1600" dirty="0" smtClean="0">
                <a:solidFill>
                  <a:prstClr val="black"/>
                </a:solidFill>
                <a:latin typeface="ＭＳ Ｐゴシック" panose="020B0600070205080204" pitchFamily="50" charset="-128"/>
              </a:rPr>
              <a:t>（処理実績より算出）、熊本地震は</a:t>
            </a:r>
            <a:r>
              <a:rPr lang="en-US" altLang="ja-JP" sz="1600" dirty="0" smtClean="0">
                <a:solidFill>
                  <a:prstClr val="black"/>
                </a:solidFill>
                <a:latin typeface="ＭＳ Ｐゴシック" panose="020B0600070205080204" pitchFamily="50" charset="-128"/>
              </a:rPr>
              <a:t>0.5</a:t>
            </a:r>
            <a:r>
              <a:rPr lang="ja-JP" altLang="en-US" sz="1600" dirty="0" smtClean="0">
                <a:solidFill>
                  <a:prstClr val="black"/>
                </a:solidFill>
                <a:latin typeface="ＭＳ Ｐゴシック" panose="020B0600070205080204" pitchFamily="50" charset="-128"/>
              </a:rPr>
              <a:t>（実行計画より算出）</a:t>
            </a:r>
            <a:endParaRPr lang="en-US" altLang="ja-JP" sz="1600" dirty="0" smtClean="0">
              <a:latin typeface="ＭＳ Ｐゴシック" panose="020B0600070205080204" pitchFamily="50" charset="-128"/>
              <a:ea typeface="ＭＳ Ｐゴシック" panose="020B0600070205080204" pitchFamily="50" charset="-128"/>
            </a:endParaRPr>
          </a:p>
        </p:txBody>
      </p:sp>
      <p:sp>
        <p:nvSpPr>
          <p:cNvPr id="4" name="正方形/長方形 3"/>
          <p:cNvSpPr/>
          <p:nvPr/>
        </p:nvSpPr>
        <p:spPr>
          <a:xfrm>
            <a:off x="899592" y="620688"/>
            <a:ext cx="7344816" cy="523220"/>
          </a:xfrm>
          <a:prstGeom prst="rect">
            <a:avLst/>
          </a:prstGeom>
        </p:spPr>
        <p:txBody>
          <a:bodyPr wrap="square">
            <a:spAutoFit/>
          </a:bodyPr>
          <a:lstStyle/>
          <a:p>
            <a:pPr algn="ctr"/>
            <a:r>
              <a:rPr lang="en-US" altLang="ja-JP" sz="2800" dirty="0">
                <a:solidFill>
                  <a:schemeClr val="accent6">
                    <a:lumMod val="75000"/>
                  </a:schemeClr>
                </a:solidFill>
                <a:latin typeface="ＭＳ ゴシック" panose="020B0609070205080204" pitchFamily="49" charset="-128"/>
                <a:ea typeface="ＭＳ ゴシック" panose="020B0609070205080204" pitchFamily="49" charset="-128"/>
              </a:rPr>
              <a:t>Y</a:t>
            </a:r>
            <a:r>
              <a:rPr lang="en-US" altLang="ja-JP" sz="2800" dirty="0">
                <a:latin typeface="ＭＳ ゴシック" panose="020B0609070205080204" pitchFamily="49" charset="-128"/>
                <a:ea typeface="ＭＳ ゴシック" panose="020B0609070205080204" pitchFamily="49" charset="-128"/>
              </a:rPr>
              <a:t> </a:t>
            </a:r>
            <a:r>
              <a:rPr lang="ja-JP" altLang="en-US" sz="2800" dirty="0">
                <a:latin typeface="ＭＳ ゴシック" panose="020B0609070205080204" pitchFamily="49" charset="-128"/>
                <a:ea typeface="ＭＳ ゴシック" panose="020B0609070205080204" pitchFamily="49" charset="-128"/>
              </a:rPr>
              <a:t>＝ </a:t>
            </a:r>
            <a:r>
              <a:rPr lang="en-US" altLang="ja-JP" sz="2800" dirty="0" smtClean="0">
                <a:solidFill>
                  <a:schemeClr val="tx2">
                    <a:lumMod val="60000"/>
                    <a:lumOff val="40000"/>
                  </a:schemeClr>
                </a:solidFill>
                <a:latin typeface="ＭＳ ゴシック" panose="020B0609070205080204" pitchFamily="49" charset="-128"/>
                <a:ea typeface="ＭＳ ゴシック" panose="020B0609070205080204" pitchFamily="49" charset="-128"/>
              </a:rPr>
              <a:t>X1</a:t>
            </a:r>
            <a:r>
              <a:rPr lang="en-US" altLang="ja-JP" sz="2800" dirty="0" smtClean="0">
                <a:latin typeface="ＭＳ ゴシック" panose="020B0609070205080204" pitchFamily="49" charset="-128"/>
                <a:ea typeface="ＭＳ ゴシック" panose="020B0609070205080204" pitchFamily="49" charset="-128"/>
              </a:rPr>
              <a:t>×a </a:t>
            </a:r>
            <a:r>
              <a:rPr lang="ja-JP" altLang="en-US" sz="2800" dirty="0">
                <a:latin typeface="ＭＳ ゴシック" panose="020B0609070205080204" pitchFamily="49" charset="-128"/>
                <a:ea typeface="ＭＳ ゴシック" panose="020B0609070205080204" pitchFamily="49" charset="-128"/>
              </a:rPr>
              <a:t>＋ </a:t>
            </a:r>
            <a:r>
              <a:rPr lang="en-US" altLang="ja-JP" sz="2800" dirty="0" smtClean="0">
                <a:solidFill>
                  <a:schemeClr val="tx2">
                    <a:lumMod val="60000"/>
                    <a:lumOff val="40000"/>
                  </a:schemeClr>
                </a:solidFill>
                <a:latin typeface="ＭＳ ゴシック" panose="020B0609070205080204" pitchFamily="49" charset="-128"/>
                <a:ea typeface="ＭＳ ゴシック" panose="020B0609070205080204" pitchFamily="49" charset="-128"/>
              </a:rPr>
              <a:t>X2</a:t>
            </a:r>
            <a:r>
              <a:rPr lang="en-US" altLang="ja-JP" sz="2800" dirty="0" smtClean="0">
                <a:latin typeface="ＭＳ ゴシック" panose="020B0609070205080204" pitchFamily="49" charset="-128"/>
                <a:ea typeface="ＭＳ ゴシック" panose="020B0609070205080204" pitchFamily="49" charset="-128"/>
              </a:rPr>
              <a:t>×a×b </a:t>
            </a:r>
            <a:r>
              <a:rPr lang="ja-JP" altLang="en-US" sz="2800" dirty="0">
                <a:latin typeface="ＭＳ ゴシック" panose="020B0609070205080204" pitchFamily="49" charset="-128"/>
                <a:ea typeface="ＭＳ ゴシック" panose="020B0609070205080204" pitchFamily="49" charset="-128"/>
              </a:rPr>
              <a:t>＋ </a:t>
            </a:r>
            <a:r>
              <a:rPr lang="en-US" altLang="ja-JP" sz="2800" dirty="0" smtClean="0">
                <a:solidFill>
                  <a:schemeClr val="tx2">
                    <a:lumMod val="60000"/>
                    <a:lumOff val="40000"/>
                  </a:schemeClr>
                </a:solidFill>
                <a:latin typeface="ＭＳ ゴシック" panose="020B0609070205080204" pitchFamily="49" charset="-128"/>
                <a:ea typeface="ＭＳ ゴシック" panose="020B0609070205080204" pitchFamily="49" charset="-128"/>
              </a:rPr>
              <a:t>X3</a:t>
            </a:r>
            <a:r>
              <a:rPr lang="en-US" altLang="ja-JP" sz="2800" dirty="0" smtClean="0">
                <a:latin typeface="ＭＳ ゴシック" panose="020B0609070205080204" pitchFamily="49" charset="-128"/>
                <a:ea typeface="ＭＳ ゴシック" panose="020B0609070205080204" pitchFamily="49" charset="-128"/>
              </a:rPr>
              <a:t>×c </a:t>
            </a:r>
            <a:r>
              <a:rPr lang="ja-JP" altLang="en-US" sz="2800" dirty="0">
                <a:latin typeface="ＭＳ ゴシック" panose="020B0609070205080204" pitchFamily="49" charset="-128"/>
                <a:ea typeface="ＭＳ ゴシック" panose="020B0609070205080204" pitchFamily="49" charset="-128"/>
              </a:rPr>
              <a:t>＋ </a:t>
            </a:r>
            <a:r>
              <a:rPr lang="en-US" altLang="ja-JP" sz="2800" dirty="0" smtClean="0">
                <a:solidFill>
                  <a:schemeClr val="tx2">
                    <a:lumMod val="60000"/>
                    <a:lumOff val="40000"/>
                  </a:schemeClr>
                </a:solidFill>
                <a:latin typeface="ＭＳ ゴシック" panose="020B0609070205080204" pitchFamily="49" charset="-128"/>
                <a:ea typeface="ＭＳ ゴシック" panose="020B0609070205080204" pitchFamily="49" charset="-128"/>
              </a:rPr>
              <a:t>X4</a:t>
            </a:r>
            <a:r>
              <a:rPr lang="en-US" altLang="ja-JP" sz="2800" dirty="0" smtClean="0">
                <a:latin typeface="ＭＳ ゴシック" panose="020B0609070205080204" pitchFamily="49" charset="-128"/>
                <a:ea typeface="ＭＳ ゴシック" panose="020B0609070205080204" pitchFamily="49" charset="-128"/>
              </a:rPr>
              <a:t>×d</a:t>
            </a:r>
            <a:endParaRPr lang="en-US" altLang="ja-JP" sz="2800" dirty="0">
              <a:latin typeface="ＭＳ ゴシック" panose="020B0609070205080204" pitchFamily="49" charset="-128"/>
              <a:ea typeface="ＭＳ ゴシック" panose="020B0609070205080204" pitchFamily="49" charset="-128"/>
            </a:endParaRPr>
          </a:p>
        </p:txBody>
      </p:sp>
      <p:sp>
        <p:nvSpPr>
          <p:cNvPr id="9" name="正方形/長方形 8"/>
          <p:cNvSpPr/>
          <p:nvPr/>
        </p:nvSpPr>
        <p:spPr>
          <a:xfrm>
            <a:off x="440184" y="2763616"/>
            <a:ext cx="8119616" cy="403187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ja-JP" altLang="en-US" sz="1600" dirty="0" smtClean="0">
                <a:latin typeface="ＭＳ Ｐゴシック" panose="020B0600070205080204" pitchFamily="50" charset="-128"/>
              </a:rPr>
              <a:t>災害廃棄物発生原単位</a:t>
            </a:r>
            <a:endParaRPr lang="en-US" altLang="ja-JP" sz="1600" dirty="0" smtClean="0">
              <a:latin typeface="ＭＳ Ｐゴシック" panose="020B0600070205080204" pitchFamily="50" charset="-128"/>
            </a:endParaRPr>
          </a:p>
          <a:p>
            <a:r>
              <a:rPr lang="ja-JP" altLang="en-US" sz="1600" dirty="0" smtClean="0">
                <a:latin typeface="ＭＳ Ｐゴシック" panose="020B0600070205080204" pitchFamily="50" charset="-128"/>
              </a:rPr>
              <a:t>　</a:t>
            </a:r>
            <a:r>
              <a:rPr lang="en-US" altLang="ja-JP" sz="1600" dirty="0" smtClean="0">
                <a:latin typeface="ＭＳ Ｐゴシック" panose="020B0600070205080204" pitchFamily="50" charset="-128"/>
              </a:rPr>
              <a:t>a </a:t>
            </a:r>
            <a:r>
              <a:rPr lang="en-US" altLang="ja-JP" sz="1600" dirty="0">
                <a:latin typeface="ＭＳ Ｐゴシック" panose="020B0600070205080204" pitchFamily="50" charset="-128"/>
              </a:rPr>
              <a:t>= a1</a:t>
            </a:r>
            <a:r>
              <a:rPr lang="ja-JP" altLang="en-US" sz="1600" dirty="0">
                <a:latin typeface="ＭＳ Ｐゴシック" panose="020B0600070205080204" pitchFamily="50" charset="-128"/>
              </a:rPr>
              <a:t>✕</a:t>
            </a:r>
            <a:r>
              <a:rPr lang="en-US" altLang="ja-JP" sz="1600" dirty="0">
                <a:latin typeface="ＭＳ Ｐゴシック" panose="020B0600070205080204" pitchFamily="50" charset="-128"/>
              </a:rPr>
              <a:t>A1</a:t>
            </a:r>
            <a:r>
              <a:rPr lang="ja-JP" altLang="en-US" sz="1600" dirty="0">
                <a:latin typeface="ＭＳ Ｐゴシック" panose="020B0600070205080204" pitchFamily="50" charset="-128"/>
              </a:rPr>
              <a:t>✕</a:t>
            </a:r>
            <a:r>
              <a:rPr lang="en-US" altLang="ja-JP" sz="1600" dirty="0">
                <a:latin typeface="ＭＳ Ｐゴシック" panose="020B0600070205080204" pitchFamily="50" charset="-128"/>
              </a:rPr>
              <a:t>r1 </a:t>
            </a:r>
            <a:r>
              <a:rPr lang="ja-JP" altLang="en-US" sz="1600" dirty="0">
                <a:latin typeface="ＭＳ Ｐゴシック" panose="020B0600070205080204" pitchFamily="50" charset="-128"/>
              </a:rPr>
              <a:t>＋ </a:t>
            </a:r>
            <a:r>
              <a:rPr lang="en-US" altLang="ja-JP" sz="1600" dirty="0">
                <a:latin typeface="ＭＳ Ｐゴシック" panose="020B0600070205080204" pitchFamily="50" charset="-128"/>
              </a:rPr>
              <a:t>a2</a:t>
            </a:r>
            <a:r>
              <a:rPr lang="ja-JP" altLang="en-US" sz="1600" dirty="0">
                <a:latin typeface="ＭＳ Ｐゴシック" panose="020B0600070205080204" pitchFamily="50" charset="-128"/>
              </a:rPr>
              <a:t>✕</a:t>
            </a:r>
            <a:r>
              <a:rPr lang="en-US" altLang="ja-JP" sz="1600" dirty="0">
                <a:latin typeface="ＭＳ Ｐゴシック" panose="020B0600070205080204" pitchFamily="50" charset="-128"/>
              </a:rPr>
              <a:t>A2</a:t>
            </a:r>
            <a:r>
              <a:rPr lang="ja-JP" altLang="en-US" sz="1600" dirty="0">
                <a:latin typeface="ＭＳ Ｐゴシック" panose="020B0600070205080204" pitchFamily="50" charset="-128"/>
              </a:rPr>
              <a:t>✕</a:t>
            </a:r>
            <a:r>
              <a:rPr lang="en-US" altLang="ja-JP" sz="1600" dirty="0">
                <a:latin typeface="ＭＳ Ｐゴシック" panose="020B0600070205080204" pitchFamily="50" charset="-128"/>
              </a:rPr>
              <a:t>r2</a:t>
            </a:r>
          </a:p>
          <a:p>
            <a:pPr lvl="0"/>
            <a:endParaRPr lang="en-US" altLang="ja-JP" sz="1600" dirty="0" smtClean="0">
              <a:solidFill>
                <a:prstClr val="black"/>
              </a:solidFill>
              <a:latin typeface="ＭＳ Ｐゴシック" panose="020B0600070205080204" pitchFamily="50" charset="-128"/>
            </a:endParaRPr>
          </a:p>
          <a:p>
            <a:pPr lvl="0"/>
            <a:r>
              <a:rPr lang="en-US" altLang="ja-JP" sz="1600" dirty="0" smtClean="0">
                <a:solidFill>
                  <a:prstClr val="black"/>
                </a:solidFill>
                <a:latin typeface="ＭＳ Ｐゴシック" panose="020B0600070205080204" pitchFamily="50" charset="-128"/>
              </a:rPr>
              <a:t>a1</a:t>
            </a:r>
            <a:r>
              <a:rPr lang="ja-JP" altLang="en-US" sz="1600" dirty="0">
                <a:solidFill>
                  <a:prstClr val="black"/>
                </a:solidFill>
                <a:latin typeface="ＭＳ Ｐゴシック" panose="020B0600070205080204" pitchFamily="50" charset="-128"/>
              </a:rPr>
              <a:t>：木造原単位（</a:t>
            </a:r>
            <a:r>
              <a:rPr lang="en-US" altLang="ja-JP" sz="1600" dirty="0">
                <a:solidFill>
                  <a:prstClr val="black"/>
                </a:solidFill>
                <a:latin typeface="ＭＳ Ｐゴシック" panose="020B0600070205080204" pitchFamily="50" charset="-128"/>
              </a:rPr>
              <a:t>t/m2</a:t>
            </a:r>
            <a:r>
              <a:rPr lang="ja-JP" altLang="en-US" sz="1600" dirty="0">
                <a:solidFill>
                  <a:prstClr val="black"/>
                </a:solidFill>
                <a:latin typeface="ＭＳ Ｐゴシック" panose="020B0600070205080204" pitchFamily="50" charset="-128"/>
              </a:rPr>
              <a:t>）　 </a:t>
            </a:r>
            <a:r>
              <a:rPr lang="en-US" altLang="ja-JP" sz="1600" dirty="0">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木造</a:t>
            </a:r>
            <a:r>
              <a:rPr lang="en-US" altLang="ja-JP" sz="1600" dirty="0">
                <a:solidFill>
                  <a:prstClr val="black"/>
                </a:solidFill>
                <a:latin typeface="ＭＳ Ｐゴシック" panose="020B0600070205080204" pitchFamily="50" charset="-128"/>
              </a:rPr>
              <a:t>0.6</a:t>
            </a:r>
            <a:r>
              <a:rPr lang="ja-JP" altLang="en-US" sz="1600" dirty="0">
                <a:solidFill>
                  <a:prstClr val="black"/>
                </a:solidFill>
                <a:latin typeface="ＭＳ Ｐゴシック" panose="020B0600070205080204" pitchFamily="50" charset="-128"/>
              </a:rPr>
              <a:t>＋</a:t>
            </a:r>
            <a:r>
              <a:rPr lang="en-US" altLang="ja-JP" sz="1600" dirty="0">
                <a:solidFill>
                  <a:prstClr val="black"/>
                </a:solidFill>
                <a:latin typeface="ＭＳ Ｐゴシック" panose="020B0600070205080204" pitchFamily="50" charset="-128"/>
              </a:rPr>
              <a:t>α</a:t>
            </a:r>
            <a:r>
              <a:rPr lang="ja-JP" altLang="en-US" sz="1600" dirty="0">
                <a:solidFill>
                  <a:prstClr val="black"/>
                </a:solidFill>
                <a:latin typeface="ＭＳ Ｐゴシック" panose="020B0600070205080204" pitchFamily="50" charset="-128"/>
              </a:rPr>
              <a:t>（</a:t>
            </a:r>
            <a:r>
              <a:rPr lang="en-US" altLang="ja-JP" sz="1600" dirty="0">
                <a:solidFill>
                  <a:prstClr val="black"/>
                </a:solidFill>
                <a:latin typeface="ＭＳ Ｐゴシック" panose="020B0600070205080204" pitchFamily="50" charset="-128"/>
              </a:rPr>
              <a:t>t/m2</a:t>
            </a:r>
            <a:r>
              <a:rPr lang="ja-JP" altLang="en-US" sz="1600" dirty="0" smtClean="0">
                <a:solidFill>
                  <a:prstClr val="black"/>
                </a:solidFill>
                <a:latin typeface="ＭＳ Ｐゴシック" panose="020B0600070205080204" pitchFamily="50" charset="-128"/>
              </a:rPr>
              <a:t>）</a:t>
            </a:r>
            <a:r>
              <a:rPr lang="en-US" altLang="ja-JP" sz="1600" dirty="0" smtClean="0">
                <a:solidFill>
                  <a:prstClr val="black"/>
                </a:solidFill>
                <a:latin typeface="ＭＳ Ｐゴシック" panose="020B0600070205080204" pitchFamily="50" charset="-128"/>
              </a:rPr>
              <a:t>】</a:t>
            </a:r>
          </a:p>
          <a:p>
            <a:pPr lvl="0"/>
            <a:r>
              <a:rPr lang="ja-JP" altLang="en-US" sz="1600" dirty="0" smtClean="0">
                <a:solidFill>
                  <a:prstClr val="black"/>
                </a:solidFill>
                <a:latin typeface="ＭＳ Ｐゴシック" panose="020B0600070205080204" pitchFamily="50" charset="-128"/>
              </a:rPr>
              <a:t>　</a:t>
            </a:r>
            <a:r>
              <a:rPr lang="en-US" altLang="ja-JP" sz="1600" dirty="0" smtClean="0">
                <a:solidFill>
                  <a:prstClr val="black"/>
                </a:solidFill>
                <a:latin typeface="ＭＳ Ｐゴシック" panose="020B0600070205080204" pitchFamily="50" charset="-128"/>
              </a:rPr>
              <a:t>※α</a:t>
            </a:r>
            <a:r>
              <a:rPr lang="ja-JP" altLang="en-US" sz="1600" dirty="0" smtClean="0">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過去の処理実績から求まる公物等上乗せ</a:t>
            </a:r>
            <a:r>
              <a:rPr lang="ja-JP" altLang="en-US" sz="1600" dirty="0" smtClean="0">
                <a:solidFill>
                  <a:prstClr val="black"/>
                </a:solidFill>
                <a:latin typeface="ＭＳ Ｐゴシック" panose="020B0600070205080204" pitchFamily="50" charset="-128"/>
              </a:rPr>
              <a:t>処理量</a:t>
            </a:r>
            <a:endParaRPr lang="en-US" altLang="ja-JP" sz="1600" dirty="0">
              <a:solidFill>
                <a:prstClr val="black"/>
              </a:solidFill>
              <a:latin typeface="ＭＳ Ｐゴシック" panose="020B0600070205080204" pitchFamily="50" charset="-128"/>
            </a:endParaRPr>
          </a:p>
          <a:p>
            <a:pPr lvl="0"/>
            <a:r>
              <a:rPr lang="en-US" altLang="ja-JP" sz="1600" dirty="0">
                <a:solidFill>
                  <a:prstClr val="black"/>
                </a:solidFill>
                <a:latin typeface="ＭＳ Ｐゴシック" panose="020B0600070205080204" pitchFamily="50" charset="-128"/>
              </a:rPr>
              <a:t>a2</a:t>
            </a:r>
            <a:r>
              <a:rPr lang="ja-JP" altLang="en-US" sz="1600" dirty="0">
                <a:solidFill>
                  <a:prstClr val="black"/>
                </a:solidFill>
                <a:latin typeface="ＭＳ Ｐゴシック" panose="020B0600070205080204" pitchFamily="50" charset="-128"/>
              </a:rPr>
              <a:t>：非木造原単位（</a:t>
            </a:r>
            <a:r>
              <a:rPr lang="en-US" altLang="ja-JP" sz="1600" dirty="0">
                <a:solidFill>
                  <a:prstClr val="black"/>
                </a:solidFill>
                <a:latin typeface="ＭＳ Ｐゴシック" panose="020B0600070205080204" pitchFamily="50" charset="-128"/>
              </a:rPr>
              <a:t>t/m2</a:t>
            </a:r>
            <a:r>
              <a:rPr lang="ja-JP" altLang="en-US" sz="1600" dirty="0">
                <a:solidFill>
                  <a:prstClr val="black"/>
                </a:solidFill>
                <a:latin typeface="ＭＳ Ｐゴシック" panose="020B0600070205080204" pitchFamily="50" charset="-128"/>
              </a:rPr>
              <a:t>）</a:t>
            </a:r>
            <a:r>
              <a:rPr lang="en-US" altLang="ja-JP" sz="1600" dirty="0">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非木造</a:t>
            </a:r>
            <a:r>
              <a:rPr lang="en-US" altLang="ja-JP" sz="1600" dirty="0">
                <a:solidFill>
                  <a:prstClr val="black"/>
                </a:solidFill>
                <a:latin typeface="ＭＳ Ｐゴシック" panose="020B0600070205080204" pitchFamily="50" charset="-128"/>
              </a:rPr>
              <a:t>1.2</a:t>
            </a:r>
            <a:r>
              <a:rPr lang="ja-JP" altLang="en-US" sz="1600" dirty="0">
                <a:solidFill>
                  <a:prstClr val="black"/>
                </a:solidFill>
                <a:latin typeface="ＭＳ Ｐゴシック" panose="020B0600070205080204" pitchFamily="50" charset="-128"/>
              </a:rPr>
              <a:t>＋</a:t>
            </a:r>
            <a:r>
              <a:rPr lang="en-US" altLang="ja-JP" sz="1600" dirty="0">
                <a:solidFill>
                  <a:prstClr val="black"/>
                </a:solidFill>
                <a:latin typeface="ＭＳ Ｐゴシック" panose="020B0600070205080204" pitchFamily="50" charset="-128"/>
              </a:rPr>
              <a:t>α</a:t>
            </a:r>
            <a:r>
              <a:rPr lang="ja-JP" altLang="en-US" sz="1600" dirty="0">
                <a:solidFill>
                  <a:prstClr val="black"/>
                </a:solidFill>
                <a:latin typeface="ＭＳ Ｐゴシック" panose="020B0600070205080204" pitchFamily="50" charset="-128"/>
              </a:rPr>
              <a:t>（</a:t>
            </a:r>
            <a:r>
              <a:rPr lang="en-US" altLang="ja-JP" sz="1600" dirty="0">
                <a:solidFill>
                  <a:prstClr val="black"/>
                </a:solidFill>
                <a:latin typeface="ＭＳ Ｐゴシック" panose="020B0600070205080204" pitchFamily="50" charset="-128"/>
              </a:rPr>
              <a:t>t/m2</a:t>
            </a:r>
            <a:r>
              <a:rPr lang="ja-JP" altLang="en-US" sz="1600" dirty="0" smtClean="0">
                <a:solidFill>
                  <a:prstClr val="black"/>
                </a:solidFill>
                <a:latin typeface="ＭＳ Ｐゴシック" panose="020B0600070205080204" pitchFamily="50" charset="-128"/>
              </a:rPr>
              <a:t>）</a:t>
            </a:r>
            <a:endParaRPr lang="en-US" altLang="ja-JP" sz="1600" dirty="0" smtClean="0">
              <a:solidFill>
                <a:prstClr val="black"/>
              </a:solidFill>
              <a:latin typeface="ＭＳ Ｐゴシック" panose="020B0600070205080204" pitchFamily="50" charset="-128"/>
            </a:endParaRPr>
          </a:p>
          <a:p>
            <a:r>
              <a:rPr lang="ja-JP" altLang="en-US" sz="1600" dirty="0" smtClean="0">
                <a:solidFill>
                  <a:prstClr val="black"/>
                </a:solidFill>
                <a:latin typeface="ＭＳ Ｐゴシック" panose="020B0600070205080204" pitchFamily="50" charset="-128"/>
              </a:rPr>
              <a:t>　</a:t>
            </a:r>
            <a:r>
              <a:rPr lang="en-US" altLang="ja-JP" sz="1600" dirty="0" smtClean="0">
                <a:solidFill>
                  <a:prstClr val="black"/>
                </a:solidFill>
                <a:latin typeface="ＭＳ Ｐゴシック" panose="020B0600070205080204" pitchFamily="50" charset="-128"/>
              </a:rPr>
              <a:t>※α</a:t>
            </a:r>
            <a:r>
              <a:rPr lang="en-US" altLang="ja-JP" sz="1600" baseline="30000" dirty="0" smtClean="0">
                <a:solidFill>
                  <a:prstClr val="black"/>
                </a:solidFill>
                <a:latin typeface="ＭＳ Ｐゴシック" panose="020B0600070205080204" pitchFamily="50" charset="-128"/>
              </a:rPr>
              <a:t> </a:t>
            </a:r>
            <a:r>
              <a:rPr lang="ja-JP" altLang="en-US" sz="1600" dirty="0" smtClean="0">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過去の処理実績から求まる公物等上乗せ処理量</a:t>
            </a:r>
            <a:endParaRPr lang="en-US" altLang="ja-JP" sz="1600" dirty="0">
              <a:solidFill>
                <a:prstClr val="black"/>
              </a:solidFill>
              <a:latin typeface="ＭＳ Ｐゴシック" panose="020B0600070205080204" pitchFamily="50" charset="-128"/>
            </a:endParaRPr>
          </a:p>
          <a:p>
            <a:pPr lvl="0"/>
            <a:endParaRPr lang="en-US" altLang="ja-JP" sz="1600" dirty="0" smtClean="0">
              <a:solidFill>
                <a:prstClr val="black"/>
              </a:solidFill>
              <a:latin typeface="ＭＳ Ｐゴシック" panose="020B0600070205080204" pitchFamily="50" charset="-128"/>
            </a:endParaRPr>
          </a:p>
          <a:p>
            <a:pPr lvl="0"/>
            <a:r>
              <a:rPr lang="en-US" altLang="ja-JP" sz="1600" dirty="0" smtClean="0">
                <a:solidFill>
                  <a:prstClr val="black"/>
                </a:solidFill>
                <a:latin typeface="ＭＳ Ｐゴシック" panose="020B0600070205080204" pitchFamily="50" charset="-128"/>
              </a:rPr>
              <a:t>A1</a:t>
            </a:r>
            <a:r>
              <a:rPr lang="ja-JP" altLang="en-US" sz="1600" dirty="0">
                <a:solidFill>
                  <a:prstClr val="black"/>
                </a:solidFill>
                <a:latin typeface="ＭＳ Ｐゴシック" panose="020B0600070205080204" pitchFamily="50" charset="-128"/>
              </a:rPr>
              <a:t>：木造床面積（</a:t>
            </a:r>
            <a:r>
              <a:rPr lang="en-US" altLang="ja-JP" sz="1600" dirty="0">
                <a:solidFill>
                  <a:prstClr val="black"/>
                </a:solidFill>
                <a:latin typeface="ＭＳ Ｐゴシック" panose="020B0600070205080204" pitchFamily="50" charset="-128"/>
              </a:rPr>
              <a:t>m2</a:t>
            </a:r>
            <a:r>
              <a:rPr lang="ja-JP" altLang="en-US" sz="1600" dirty="0">
                <a:solidFill>
                  <a:prstClr val="black"/>
                </a:solidFill>
                <a:latin typeface="ＭＳ Ｐゴシック" panose="020B0600070205080204" pitchFamily="50" charset="-128"/>
              </a:rPr>
              <a:t>）　　 </a:t>
            </a:r>
            <a:r>
              <a:rPr lang="en-US" altLang="ja-JP" sz="1600" dirty="0">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a:t>
            </a:r>
            <a:r>
              <a:rPr lang="en-US" altLang="ja-JP" sz="1600" u="sng" dirty="0">
                <a:solidFill>
                  <a:prstClr val="black"/>
                </a:solidFill>
                <a:latin typeface="ＭＳ Ｐゴシック" panose="020B0600070205080204" pitchFamily="50" charset="-128"/>
              </a:rPr>
              <a:t>95.4</a:t>
            </a:r>
            <a:r>
              <a:rPr lang="en-US" altLang="ja-JP" sz="1600" dirty="0">
                <a:solidFill>
                  <a:prstClr val="black"/>
                </a:solidFill>
                <a:latin typeface="ＭＳ Ｐゴシック" panose="020B0600070205080204" pitchFamily="50" charset="-128"/>
              </a:rPr>
              <a:t>m</a:t>
            </a:r>
            <a:r>
              <a:rPr lang="en-US" altLang="ja-JP" sz="1600" baseline="30000" dirty="0">
                <a:solidFill>
                  <a:prstClr val="black"/>
                </a:solidFill>
                <a:latin typeface="ＭＳ Ｐゴシック" panose="020B0600070205080204" pitchFamily="50" charset="-128"/>
              </a:rPr>
              <a:t>2</a:t>
            </a:r>
            <a:r>
              <a:rPr lang="ja-JP" altLang="en-US" sz="1600" dirty="0">
                <a:solidFill>
                  <a:prstClr val="black"/>
                </a:solidFill>
                <a:latin typeface="ＭＳ Ｐゴシック" panose="020B0600070205080204" pitchFamily="50" charset="-128"/>
              </a:rPr>
              <a:t>（全国平均）固定資産</a:t>
            </a:r>
            <a:r>
              <a:rPr lang="ja-JP" altLang="en-US" sz="1600" dirty="0" smtClean="0">
                <a:solidFill>
                  <a:prstClr val="black"/>
                </a:solidFill>
                <a:latin typeface="ＭＳ Ｐゴシック" panose="020B0600070205080204" pitchFamily="50" charset="-128"/>
              </a:rPr>
              <a:t>台帳から引用</a:t>
            </a:r>
            <a:r>
              <a:rPr lang="en-US" altLang="ja-JP" sz="1600" dirty="0" smtClean="0">
                <a:solidFill>
                  <a:prstClr val="black"/>
                </a:solidFill>
                <a:latin typeface="ＭＳ Ｐゴシック" panose="020B0600070205080204" pitchFamily="50" charset="-128"/>
              </a:rPr>
              <a:t>】</a:t>
            </a:r>
            <a:endParaRPr lang="en-US" altLang="ja-JP" sz="1600" dirty="0">
              <a:solidFill>
                <a:prstClr val="black"/>
              </a:solidFill>
              <a:latin typeface="ＭＳ Ｐゴシック" panose="020B0600070205080204" pitchFamily="50" charset="-128"/>
            </a:endParaRPr>
          </a:p>
          <a:p>
            <a:pPr lvl="0"/>
            <a:r>
              <a:rPr lang="en-US" altLang="ja-JP" sz="1600" dirty="0">
                <a:solidFill>
                  <a:prstClr val="black"/>
                </a:solidFill>
                <a:latin typeface="ＭＳ Ｐゴシック" panose="020B0600070205080204" pitchFamily="50" charset="-128"/>
              </a:rPr>
              <a:t>A2</a:t>
            </a:r>
            <a:r>
              <a:rPr lang="ja-JP" altLang="en-US" sz="1600" dirty="0">
                <a:solidFill>
                  <a:prstClr val="black"/>
                </a:solidFill>
                <a:latin typeface="ＭＳ Ｐゴシック" panose="020B0600070205080204" pitchFamily="50" charset="-128"/>
              </a:rPr>
              <a:t>：非木造床面積（</a:t>
            </a:r>
            <a:r>
              <a:rPr lang="en-US" altLang="ja-JP" sz="1600" dirty="0">
                <a:solidFill>
                  <a:prstClr val="black"/>
                </a:solidFill>
                <a:latin typeface="ＭＳ Ｐゴシック" panose="020B0600070205080204" pitchFamily="50" charset="-128"/>
              </a:rPr>
              <a:t>m2</a:t>
            </a:r>
            <a:r>
              <a:rPr lang="ja-JP" altLang="en-US" sz="1600" dirty="0">
                <a:solidFill>
                  <a:prstClr val="black"/>
                </a:solidFill>
                <a:latin typeface="ＭＳ Ｐゴシック" panose="020B0600070205080204" pitchFamily="50" charset="-128"/>
              </a:rPr>
              <a:t>）   </a:t>
            </a:r>
            <a:r>
              <a:rPr lang="en-US" altLang="ja-JP" sz="1600" dirty="0">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a:t>
            </a:r>
            <a:r>
              <a:rPr lang="en-US" altLang="ja-JP" sz="1600" u="sng" dirty="0">
                <a:solidFill>
                  <a:prstClr val="black"/>
                </a:solidFill>
                <a:latin typeface="ＭＳ Ｐゴシック" panose="020B0600070205080204" pitchFamily="50" charset="-128"/>
              </a:rPr>
              <a:t>301.4</a:t>
            </a:r>
            <a:r>
              <a:rPr lang="en-US" altLang="ja-JP" sz="1600" dirty="0">
                <a:solidFill>
                  <a:prstClr val="black"/>
                </a:solidFill>
                <a:latin typeface="ＭＳ Ｐゴシック" panose="020B0600070205080204" pitchFamily="50" charset="-128"/>
              </a:rPr>
              <a:t>m</a:t>
            </a:r>
            <a:r>
              <a:rPr lang="en-US" altLang="ja-JP" sz="1600" baseline="30000" dirty="0">
                <a:solidFill>
                  <a:prstClr val="black"/>
                </a:solidFill>
                <a:latin typeface="ＭＳ Ｐゴシック" panose="020B0600070205080204" pitchFamily="50" charset="-128"/>
              </a:rPr>
              <a:t>2</a:t>
            </a:r>
            <a:r>
              <a:rPr lang="ja-JP" altLang="en-US" sz="1600" dirty="0">
                <a:solidFill>
                  <a:prstClr val="black"/>
                </a:solidFill>
                <a:latin typeface="ＭＳ Ｐゴシック" panose="020B0600070205080204" pitchFamily="50" charset="-128"/>
              </a:rPr>
              <a:t>（全国平均</a:t>
            </a:r>
            <a:r>
              <a:rPr lang="ja-JP" altLang="en-US" sz="1600" dirty="0" smtClean="0">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固定資産台帳から引用</a:t>
            </a:r>
            <a:r>
              <a:rPr lang="en-US" altLang="ja-JP" sz="1600" dirty="0" smtClean="0">
                <a:solidFill>
                  <a:prstClr val="black"/>
                </a:solidFill>
                <a:latin typeface="ＭＳ Ｐゴシック" panose="020B0600070205080204" pitchFamily="50" charset="-128"/>
              </a:rPr>
              <a:t>】</a:t>
            </a:r>
            <a:endParaRPr lang="en-US" altLang="ja-JP" sz="1600" dirty="0">
              <a:solidFill>
                <a:prstClr val="black"/>
              </a:solidFill>
              <a:latin typeface="ＭＳ Ｐゴシック" panose="020B0600070205080204" pitchFamily="50" charset="-128"/>
            </a:endParaRPr>
          </a:p>
          <a:p>
            <a:pPr lvl="0"/>
            <a:endParaRPr lang="en-US" altLang="ja-JP" sz="1600" dirty="0">
              <a:solidFill>
                <a:prstClr val="black"/>
              </a:solidFill>
              <a:latin typeface="ＭＳ Ｐゴシック" panose="020B0600070205080204" pitchFamily="50" charset="-128"/>
            </a:endParaRPr>
          </a:p>
          <a:p>
            <a:pPr lvl="0"/>
            <a:r>
              <a:rPr lang="en-US" altLang="ja-JP" sz="1600" dirty="0">
                <a:solidFill>
                  <a:prstClr val="black"/>
                </a:solidFill>
                <a:latin typeface="ＭＳ Ｐゴシック" panose="020B0600070205080204" pitchFamily="50" charset="-128"/>
              </a:rPr>
              <a:t>r1</a:t>
            </a:r>
            <a:r>
              <a:rPr lang="ja-JP" altLang="en-US" sz="1600" dirty="0">
                <a:solidFill>
                  <a:prstClr val="black"/>
                </a:solidFill>
                <a:latin typeface="ＭＳ Ｐゴシック" panose="020B0600070205080204" pitchFamily="50" charset="-128"/>
              </a:rPr>
              <a:t>：木造被害率（－）　　 全被害の木造、非木造の内訳</a:t>
            </a:r>
          </a:p>
          <a:p>
            <a:pPr lvl="0"/>
            <a:r>
              <a:rPr lang="en-US" altLang="ja-JP" sz="1600" dirty="0">
                <a:solidFill>
                  <a:prstClr val="black"/>
                </a:solidFill>
                <a:latin typeface="ＭＳ Ｐゴシック" panose="020B0600070205080204" pitchFamily="50" charset="-128"/>
              </a:rPr>
              <a:t>r2</a:t>
            </a:r>
            <a:r>
              <a:rPr lang="ja-JP" altLang="en-US" sz="1600" dirty="0">
                <a:solidFill>
                  <a:prstClr val="black"/>
                </a:solidFill>
                <a:latin typeface="ＭＳ Ｐゴシック" panose="020B0600070205080204" pitchFamily="50" charset="-128"/>
              </a:rPr>
              <a:t>：非木造被害率（－）　・東日本大震災：木造</a:t>
            </a:r>
            <a:r>
              <a:rPr lang="en-US" altLang="ja-JP" sz="1600" dirty="0">
                <a:solidFill>
                  <a:prstClr val="black"/>
                </a:solidFill>
                <a:latin typeface="ＭＳ Ｐゴシック" panose="020B0600070205080204" pitchFamily="50" charset="-128"/>
              </a:rPr>
              <a:t>0.85</a:t>
            </a:r>
            <a:r>
              <a:rPr lang="ja-JP" altLang="en-US" sz="1600" dirty="0" err="1">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非木造</a:t>
            </a:r>
            <a:r>
              <a:rPr lang="en-US" altLang="ja-JP" sz="1600" dirty="0">
                <a:solidFill>
                  <a:prstClr val="black"/>
                </a:solidFill>
                <a:latin typeface="ＭＳ Ｐゴシック" panose="020B0600070205080204" pitchFamily="50" charset="-128"/>
              </a:rPr>
              <a:t>0.15</a:t>
            </a:r>
          </a:p>
          <a:p>
            <a:pPr lvl="0"/>
            <a:r>
              <a:rPr lang="ja-JP" altLang="en-US" sz="1600" dirty="0">
                <a:solidFill>
                  <a:prstClr val="black"/>
                </a:solidFill>
                <a:latin typeface="ＭＳ Ｐゴシック" panose="020B0600070205080204" pitchFamily="50" charset="-128"/>
              </a:rPr>
              <a:t>　　　　　　　　　　　　　 　　・南海トラフ巨大地震の被害想定：木造</a:t>
            </a:r>
            <a:r>
              <a:rPr lang="en-US" altLang="ja-JP" sz="1600" dirty="0">
                <a:solidFill>
                  <a:prstClr val="black"/>
                </a:solidFill>
                <a:latin typeface="ＭＳ Ｐゴシック" panose="020B0600070205080204" pitchFamily="50" charset="-128"/>
              </a:rPr>
              <a:t>0.9</a:t>
            </a:r>
            <a:r>
              <a:rPr lang="ja-JP" altLang="en-US" sz="1600" dirty="0" err="1">
                <a:solidFill>
                  <a:prstClr val="black"/>
                </a:solidFill>
                <a:latin typeface="ＭＳ Ｐゴシック" panose="020B0600070205080204" pitchFamily="50" charset="-128"/>
              </a:rPr>
              <a:t>、</a:t>
            </a:r>
            <a:r>
              <a:rPr lang="ja-JP" altLang="en-US" sz="1600" dirty="0">
                <a:solidFill>
                  <a:prstClr val="black"/>
                </a:solidFill>
                <a:latin typeface="ＭＳ Ｐゴシック" panose="020B0600070205080204" pitchFamily="50" charset="-128"/>
              </a:rPr>
              <a:t>非木造</a:t>
            </a:r>
            <a:r>
              <a:rPr lang="en-US" altLang="ja-JP" sz="1600" dirty="0" smtClean="0">
                <a:solidFill>
                  <a:prstClr val="black"/>
                </a:solidFill>
                <a:latin typeface="ＭＳ Ｐゴシック" panose="020B0600070205080204" pitchFamily="50" charset="-128"/>
              </a:rPr>
              <a:t>0.1</a:t>
            </a:r>
          </a:p>
          <a:p>
            <a:pPr lvl="0"/>
            <a:r>
              <a:rPr lang="en-US" altLang="ja-JP" sz="1600" dirty="0" smtClean="0">
                <a:latin typeface="ＭＳ Ｐゴシック" panose="020B0600070205080204" pitchFamily="50" charset="-128"/>
              </a:rPr>
              <a:t>c</a:t>
            </a:r>
            <a:r>
              <a:rPr lang="ja-JP" altLang="en-US" sz="1600" dirty="0" smtClean="0">
                <a:latin typeface="ＭＳ Ｐゴシック" panose="020B0600070205080204" pitchFamily="50" charset="-128"/>
              </a:rPr>
              <a:t>：床上浸水家屋からの災害廃棄物発生原単位（</a:t>
            </a:r>
            <a:r>
              <a:rPr lang="ja-JP" altLang="en-US" sz="1600" dirty="0" err="1" smtClean="0">
                <a:latin typeface="ＭＳ Ｐゴシック" panose="020B0600070205080204" pitchFamily="50" charset="-128"/>
              </a:rPr>
              <a:t>ｔ</a:t>
            </a:r>
            <a:r>
              <a:rPr lang="en-US" altLang="ja-JP" sz="1600" dirty="0" smtClean="0">
                <a:latin typeface="ＭＳ Ｐゴシック" panose="020B0600070205080204" pitchFamily="50" charset="-128"/>
              </a:rPr>
              <a:t>/</a:t>
            </a:r>
            <a:r>
              <a:rPr lang="ja-JP" altLang="en-US" sz="1600" dirty="0" smtClean="0">
                <a:latin typeface="ＭＳ Ｐゴシック" panose="020B0600070205080204" pitchFamily="50" charset="-128"/>
              </a:rPr>
              <a:t>棟）</a:t>
            </a:r>
            <a:r>
              <a:rPr lang="en-US" altLang="ja-JP" sz="1600" dirty="0" smtClean="0">
                <a:latin typeface="ＭＳ Ｐゴシック" panose="020B0600070205080204" pitchFamily="50" charset="-128"/>
              </a:rPr>
              <a:t>【</a:t>
            </a:r>
            <a:r>
              <a:rPr lang="ja-JP" altLang="en-US" sz="1600" dirty="0" smtClean="0">
                <a:latin typeface="ＭＳ Ｐゴシック" panose="020B0600070205080204" pitchFamily="50" charset="-128"/>
              </a:rPr>
              <a:t>＝</a:t>
            </a:r>
            <a:r>
              <a:rPr lang="en-US" altLang="ja-JP" sz="1600" dirty="0" smtClean="0">
                <a:latin typeface="ＭＳ Ｐゴシック" panose="020B0600070205080204" pitchFamily="50" charset="-128"/>
              </a:rPr>
              <a:t>4.6 </a:t>
            </a:r>
            <a:r>
              <a:rPr lang="ja-JP" altLang="en-US" sz="1600" dirty="0" err="1" smtClean="0">
                <a:latin typeface="ＭＳ Ｐゴシック" panose="020B0600070205080204" pitchFamily="50" charset="-128"/>
              </a:rPr>
              <a:t>ｔ</a:t>
            </a:r>
            <a:r>
              <a:rPr lang="en-US" altLang="ja-JP" sz="1600" dirty="0" smtClean="0">
                <a:latin typeface="ＭＳ Ｐゴシック" panose="020B0600070205080204" pitchFamily="50" charset="-128"/>
              </a:rPr>
              <a:t>/</a:t>
            </a:r>
            <a:r>
              <a:rPr lang="ja-JP" altLang="en-US" sz="1600" dirty="0" smtClean="0">
                <a:latin typeface="ＭＳ Ｐゴシック" panose="020B0600070205080204" pitchFamily="50" charset="-128"/>
              </a:rPr>
              <a:t>棟</a:t>
            </a:r>
            <a:r>
              <a:rPr lang="en-US" altLang="ja-JP" sz="1600" dirty="0" smtClean="0">
                <a:latin typeface="ＭＳ Ｐゴシック" panose="020B0600070205080204" pitchFamily="50" charset="-128"/>
              </a:rPr>
              <a:t>】</a:t>
            </a:r>
            <a:endParaRPr lang="en-US" altLang="ja-JP" sz="1600" dirty="0">
              <a:latin typeface="ＭＳ Ｐゴシック" panose="020B0600070205080204" pitchFamily="50" charset="-128"/>
            </a:endParaRPr>
          </a:p>
          <a:p>
            <a:r>
              <a:rPr lang="en-US" altLang="ja-JP" sz="1600" dirty="0" smtClean="0">
                <a:latin typeface="ＭＳ Ｐゴシック" panose="020B0600070205080204" pitchFamily="50" charset="-128"/>
              </a:rPr>
              <a:t>d</a:t>
            </a:r>
            <a:r>
              <a:rPr lang="ja-JP" altLang="en-US" sz="1600" dirty="0" smtClean="0">
                <a:latin typeface="ＭＳ Ｐゴシック" panose="020B0600070205080204" pitchFamily="50" charset="-128"/>
              </a:rPr>
              <a:t>：床下浸水</a:t>
            </a:r>
            <a:r>
              <a:rPr lang="ja-JP" altLang="en-US" sz="1600" dirty="0">
                <a:latin typeface="ＭＳ Ｐゴシック" panose="020B0600070205080204" pitchFamily="50" charset="-128"/>
              </a:rPr>
              <a:t>家屋からの災害廃棄物</a:t>
            </a:r>
            <a:r>
              <a:rPr lang="ja-JP" altLang="en-US" sz="1600" dirty="0" smtClean="0">
                <a:latin typeface="ＭＳ Ｐゴシック" panose="020B0600070205080204" pitchFamily="50" charset="-128"/>
              </a:rPr>
              <a:t>発生原単位（</a:t>
            </a:r>
            <a:r>
              <a:rPr lang="ja-JP" altLang="en-US" sz="1600" dirty="0" err="1" smtClean="0">
                <a:latin typeface="ＭＳ Ｐゴシック" panose="020B0600070205080204" pitchFamily="50" charset="-128"/>
              </a:rPr>
              <a:t>ｔ</a:t>
            </a:r>
            <a:r>
              <a:rPr lang="en-US" altLang="ja-JP" sz="1600" dirty="0" smtClean="0">
                <a:latin typeface="ＭＳ Ｐゴシック" panose="020B0600070205080204" pitchFamily="50" charset="-128"/>
              </a:rPr>
              <a:t>/</a:t>
            </a:r>
            <a:r>
              <a:rPr lang="ja-JP" altLang="en-US" sz="1600" dirty="0">
                <a:latin typeface="ＭＳ Ｐゴシック" panose="020B0600070205080204" pitchFamily="50" charset="-128"/>
              </a:rPr>
              <a:t>棟）</a:t>
            </a:r>
            <a:r>
              <a:rPr lang="en-US" altLang="ja-JP" sz="1600" dirty="0">
                <a:latin typeface="ＭＳ Ｐゴシック" panose="020B0600070205080204" pitchFamily="50" charset="-128"/>
              </a:rPr>
              <a:t>【</a:t>
            </a:r>
            <a:r>
              <a:rPr lang="ja-JP" altLang="en-US" sz="1600" dirty="0" smtClean="0">
                <a:latin typeface="ＭＳ Ｐゴシック" panose="020B0600070205080204" pitchFamily="50" charset="-128"/>
              </a:rPr>
              <a:t>＝</a:t>
            </a:r>
            <a:r>
              <a:rPr lang="en-US" altLang="ja-JP" sz="1600" dirty="0" smtClean="0">
                <a:latin typeface="ＭＳ Ｐゴシック" panose="020B0600070205080204" pitchFamily="50" charset="-128"/>
              </a:rPr>
              <a:t>0.62 </a:t>
            </a:r>
            <a:r>
              <a:rPr lang="ja-JP" altLang="en-US" sz="1600" dirty="0" err="1" smtClean="0">
                <a:latin typeface="ＭＳ Ｐゴシック" panose="020B0600070205080204" pitchFamily="50" charset="-128"/>
              </a:rPr>
              <a:t>ｔ</a:t>
            </a:r>
            <a:r>
              <a:rPr lang="en-US" altLang="ja-JP" sz="1600" dirty="0" smtClean="0">
                <a:latin typeface="ＭＳ Ｐゴシック" panose="020B0600070205080204" pitchFamily="50" charset="-128"/>
              </a:rPr>
              <a:t>/</a:t>
            </a:r>
            <a:r>
              <a:rPr lang="ja-JP" altLang="en-US" sz="1600" dirty="0">
                <a:latin typeface="ＭＳ Ｐゴシック" panose="020B0600070205080204" pitchFamily="50" charset="-128"/>
              </a:rPr>
              <a:t>棟</a:t>
            </a:r>
            <a:r>
              <a:rPr lang="en-US" altLang="ja-JP" sz="1600" dirty="0" smtClean="0">
                <a:latin typeface="ＭＳ Ｐゴシック" panose="020B0600070205080204" pitchFamily="50" charset="-128"/>
              </a:rPr>
              <a:t>】</a:t>
            </a:r>
            <a:endParaRPr lang="en-US" altLang="ja-JP" sz="1600" dirty="0">
              <a:latin typeface="ＭＳ Ｐゴシック" panose="020B0600070205080204" pitchFamily="50" charset="-128"/>
            </a:endParaRPr>
          </a:p>
        </p:txBody>
      </p:sp>
    </p:spTree>
    <p:extLst>
      <p:ext uri="{BB962C8B-B14F-4D97-AF65-F5344CB8AC3E}">
        <p14:creationId xmlns:p14="http://schemas.microsoft.com/office/powerpoint/2010/main" val="8507822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B51C4DDC-B5CC-472F-B3BC-31FEA4AE1936}" type="slidenum">
              <a:rPr lang="ja-JP" altLang="en-US" sz="1600" smtClean="0"/>
              <a:pPr/>
              <a:t>3</a:t>
            </a:fld>
            <a:endParaRPr lang="ja-JP" altLang="en-US" sz="1600"/>
          </a:p>
        </p:txBody>
      </p:sp>
      <p:sp>
        <p:nvSpPr>
          <p:cNvPr id="3" name="タイトル 1"/>
          <p:cNvSpPr txBox="1">
            <a:spLocks/>
          </p:cNvSpPr>
          <p:nvPr/>
        </p:nvSpPr>
        <p:spPr bwMode="auto">
          <a:xfrm>
            <a:off x="0" y="0"/>
            <a:ext cx="9144000" cy="439738"/>
          </a:xfrm>
          <a:prstGeom prst="rect">
            <a:avLst/>
          </a:prstGeom>
          <a:solidFill>
            <a:srgbClr val="4ABF56"/>
          </a:solidFill>
          <a:ln w="6350" cap="flat" cmpd="sng" algn="ctr">
            <a:noFill/>
            <a:prstDash val="solid"/>
            <a:miter lim="800000"/>
          </a:ln>
          <a:effectLst>
            <a:outerShdw blurRad="40000" dist="23000" dir="5400000" rotWithShape="0">
              <a:srgbClr val="000000">
                <a:alpha val="3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108000" rIns="91440" bIns="45720" numCol="1" rtlCol="0" anchor="ctr" anchorCtr="0" compatLnSpc="1">
            <a:prstTxWarp prst="textNoShape">
              <a:avLst/>
            </a:prstTxWarp>
            <a:noAutofit/>
          </a:bodyPr>
          <a:lstStyle>
            <a:lvl1pPr algn="ctr" rtl="0" eaLnBrk="0" fontAlgn="base" hangingPunct="0">
              <a:spcBef>
                <a:spcPct val="0"/>
              </a:spcBef>
              <a:spcAft>
                <a:spcPct val="0"/>
              </a:spcAft>
              <a:defRPr kumimoji="1" sz="4400" kern="1200">
                <a:solidFill>
                  <a:schemeClr val="lt1"/>
                </a:solidFill>
                <a:latin typeface="+mn-lt"/>
                <a:ea typeface="+mn-ea"/>
                <a:cs typeface="+mn-cs"/>
              </a:defRPr>
            </a:lvl1pPr>
            <a:lvl2pPr algn="ctr" rtl="0" eaLnBrk="0" fontAlgn="base" hangingPunct="0">
              <a:spcBef>
                <a:spcPct val="0"/>
              </a:spcBef>
              <a:spcAft>
                <a:spcPct val="0"/>
              </a:spcAft>
              <a:defRPr kumimoji="1" sz="4400">
                <a:solidFill>
                  <a:schemeClr val="lt1"/>
                </a:solidFill>
                <a:latin typeface="+mn-lt"/>
                <a:ea typeface="+mn-ea"/>
                <a:cs typeface="+mn-cs"/>
              </a:defRPr>
            </a:lvl2pPr>
            <a:lvl3pPr algn="ctr" rtl="0" eaLnBrk="0" fontAlgn="base" hangingPunct="0">
              <a:spcBef>
                <a:spcPct val="0"/>
              </a:spcBef>
              <a:spcAft>
                <a:spcPct val="0"/>
              </a:spcAft>
              <a:defRPr kumimoji="1" sz="4400">
                <a:solidFill>
                  <a:schemeClr val="lt1"/>
                </a:solidFill>
                <a:latin typeface="+mn-lt"/>
                <a:ea typeface="+mn-ea"/>
                <a:cs typeface="+mn-cs"/>
              </a:defRPr>
            </a:lvl3pPr>
            <a:lvl4pPr algn="ctr" rtl="0" eaLnBrk="0" fontAlgn="base" hangingPunct="0">
              <a:spcBef>
                <a:spcPct val="0"/>
              </a:spcBef>
              <a:spcAft>
                <a:spcPct val="0"/>
              </a:spcAft>
              <a:defRPr kumimoji="1" sz="4400">
                <a:solidFill>
                  <a:schemeClr val="lt1"/>
                </a:solidFill>
                <a:latin typeface="+mn-lt"/>
                <a:ea typeface="+mn-ea"/>
                <a:cs typeface="+mn-cs"/>
              </a:defRPr>
            </a:lvl4pPr>
            <a:lvl5pPr algn="ctr" rtl="0" eaLnBrk="0" fontAlgn="base" hangingPunct="0">
              <a:spcBef>
                <a:spcPct val="0"/>
              </a:spcBef>
              <a:spcAft>
                <a:spcPct val="0"/>
              </a:spcAft>
              <a:defRPr kumimoji="1" sz="4400">
                <a:solidFill>
                  <a:schemeClr val="lt1"/>
                </a:solidFill>
                <a:latin typeface="+mn-lt"/>
                <a:ea typeface="+mn-ea"/>
                <a:cs typeface="+mn-cs"/>
              </a:defRPr>
            </a:lvl5pPr>
            <a:lvl6pPr marL="457200" algn="ctr" rtl="0" fontAlgn="base">
              <a:spcBef>
                <a:spcPct val="0"/>
              </a:spcBef>
              <a:spcAft>
                <a:spcPct val="0"/>
              </a:spcAft>
              <a:defRPr kumimoji="1" sz="4400">
                <a:solidFill>
                  <a:schemeClr val="lt1"/>
                </a:solidFill>
                <a:latin typeface="+mn-lt"/>
                <a:ea typeface="+mn-ea"/>
                <a:cs typeface="+mn-cs"/>
              </a:defRPr>
            </a:lvl6pPr>
            <a:lvl7pPr marL="914400" algn="ctr" rtl="0" fontAlgn="base">
              <a:spcBef>
                <a:spcPct val="0"/>
              </a:spcBef>
              <a:spcAft>
                <a:spcPct val="0"/>
              </a:spcAft>
              <a:defRPr kumimoji="1" sz="4400">
                <a:solidFill>
                  <a:schemeClr val="lt1"/>
                </a:solidFill>
                <a:latin typeface="+mn-lt"/>
                <a:ea typeface="+mn-ea"/>
                <a:cs typeface="+mn-cs"/>
              </a:defRPr>
            </a:lvl7pPr>
            <a:lvl8pPr marL="1371600" algn="ctr" rtl="0" fontAlgn="base">
              <a:spcBef>
                <a:spcPct val="0"/>
              </a:spcBef>
              <a:spcAft>
                <a:spcPct val="0"/>
              </a:spcAft>
              <a:defRPr kumimoji="1" sz="4400">
                <a:solidFill>
                  <a:schemeClr val="lt1"/>
                </a:solidFill>
                <a:latin typeface="+mn-lt"/>
                <a:ea typeface="+mn-ea"/>
                <a:cs typeface="+mn-cs"/>
              </a:defRPr>
            </a:lvl8pPr>
            <a:lvl9pPr marL="1828800" algn="ctr" rtl="0" fontAlgn="base">
              <a:spcBef>
                <a:spcPct val="0"/>
              </a:spcBef>
              <a:spcAft>
                <a:spcPct val="0"/>
              </a:spcAft>
              <a:defRPr kumimoji="1" sz="4400">
                <a:solidFill>
                  <a:schemeClr val="lt1"/>
                </a:solidFill>
                <a:latin typeface="+mn-lt"/>
                <a:ea typeface="+mn-ea"/>
                <a:cs typeface="+mn-cs"/>
              </a:defRPr>
            </a:lvl9pPr>
          </a:lstStyle>
          <a:p>
            <a:pPr eaLnBrk="1" fontAlgn="auto" hangingPunct="1">
              <a:spcAft>
                <a:spcPts val="0"/>
              </a:spcAft>
              <a:defRPr/>
            </a:pPr>
            <a:r>
              <a:rPr lang="ja-JP" altLang="en-US" sz="2000" dirty="0" smtClean="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（参考）災害</a:t>
            </a:r>
            <a:r>
              <a:rPr lang="ja-JP" altLang="en-US" sz="2000" dirty="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廃棄物の発生</a:t>
            </a:r>
            <a:r>
              <a:rPr lang="ja-JP" altLang="en-US" sz="2000" dirty="0" smtClean="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原単位</a:t>
            </a:r>
            <a:endParaRPr lang="ja-JP" altLang="en-US" sz="2000" dirty="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grpSp>
        <p:nvGrpSpPr>
          <p:cNvPr id="6" name="グループ化 5"/>
          <p:cNvGrpSpPr/>
          <p:nvPr/>
        </p:nvGrpSpPr>
        <p:grpSpPr>
          <a:xfrm>
            <a:off x="304800" y="980728"/>
            <a:ext cx="8498396" cy="5044241"/>
            <a:chOff x="304800" y="1452120"/>
            <a:chExt cx="8498396" cy="4196415"/>
          </a:xfrm>
        </p:grpSpPr>
        <p:sp>
          <p:nvSpPr>
            <p:cNvPr id="17" name="正方形/長方形 16"/>
            <p:cNvSpPr/>
            <p:nvPr/>
          </p:nvSpPr>
          <p:spPr>
            <a:xfrm>
              <a:off x="317361" y="4534734"/>
              <a:ext cx="8485833" cy="111380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49" indent="-285749">
                <a:lnSpc>
                  <a:spcPct val="150000"/>
                </a:lnSpc>
                <a:buFont typeface="Wingdings" panose="05000000000000000000" pitchFamily="2" charset="2"/>
                <a:buChar char="Ø"/>
              </a:pPr>
              <a:r>
                <a:rPr lang="ja-JP" altLang="en-US" dirty="0">
                  <a:solidFill>
                    <a:schemeClr val="tx1"/>
                  </a:solidFill>
                  <a:latin typeface="+mj-ea"/>
                  <a:ea typeface="+mj-ea"/>
                </a:rPr>
                <a:t>阪神淡路</a:t>
              </a:r>
              <a:r>
                <a:rPr lang="ja-JP" altLang="en-US" dirty="0" smtClean="0">
                  <a:solidFill>
                    <a:schemeClr val="tx1"/>
                  </a:solidFill>
                  <a:latin typeface="+mj-ea"/>
                  <a:ea typeface="+mj-ea"/>
                </a:rPr>
                <a:t>大震災、新潟県中越地震や解体材料の組成分析等</a:t>
              </a:r>
              <a:r>
                <a:rPr lang="ja-JP" altLang="en-US" dirty="0">
                  <a:solidFill>
                    <a:schemeClr val="tx1"/>
                  </a:solidFill>
                  <a:latin typeface="+mj-ea"/>
                  <a:ea typeface="+mj-ea"/>
                </a:rPr>
                <a:t>の結果</a:t>
              </a:r>
              <a:r>
                <a:rPr lang="ja-JP" altLang="en-US" dirty="0" smtClean="0">
                  <a:solidFill>
                    <a:schemeClr val="tx1"/>
                  </a:solidFill>
                  <a:latin typeface="+mj-ea"/>
                  <a:ea typeface="+mj-ea"/>
                </a:rPr>
                <a:t>から、建物</a:t>
              </a:r>
              <a:r>
                <a:rPr lang="en-US" altLang="ja-JP" dirty="0" smtClean="0">
                  <a:solidFill>
                    <a:schemeClr val="tx1"/>
                  </a:solidFill>
                  <a:latin typeface="+mj-ea"/>
                  <a:ea typeface="+mj-ea"/>
                </a:rPr>
                <a:t>1</a:t>
              </a:r>
              <a:r>
                <a:rPr lang="ja-JP" altLang="en-US" dirty="0" smtClean="0">
                  <a:solidFill>
                    <a:schemeClr val="tx1"/>
                  </a:solidFill>
                  <a:latin typeface="+mj-ea"/>
                  <a:ea typeface="+mj-ea"/>
                </a:rPr>
                <a:t>棟を解体した場合に発生する廃棄物量を活用して災害</a:t>
              </a:r>
              <a:r>
                <a:rPr lang="ja-JP" altLang="en-US" dirty="0">
                  <a:solidFill>
                    <a:schemeClr val="tx1"/>
                  </a:solidFill>
                  <a:latin typeface="+mj-ea"/>
                  <a:ea typeface="+mj-ea"/>
                </a:rPr>
                <a:t>廃棄物発生原単位を</a:t>
              </a:r>
              <a:r>
                <a:rPr lang="ja-JP" altLang="en-US" dirty="0" smtClean="0">
                  <a:solidFill>
                    <a:schemeClr val="tx1"/>
                  </a:solidFill>
                  <a:latin typeface="+mj-ea"/>
                  <a:ea typeface="+mj-ea"/>
                </a:rPr>
                <a:t>作成。</a:t>
              </a:r>
              <a:endParaRPr lang="en-US" altLang="ja-JP" dirty="0">
                <a:solidFill>
                  <a:schemeClr val="tx1"/>
                </a:solidFill>
                <a:latin typeface="+mj-ea"/>
                <a:ea typeface="+mj-ea"/>
              </a:endParaRPr>
            </a:p>
            <a:p>
              <a:pPr marL="285746" indent="-285749">
                <a:lnSpc>
                  <a:spcPct val="150000"/>
                </a:lnSpc>
                <a:buFont typeface="Wingdings" panose="05000000000000000000" pitchFamily="2" charset="2"/>
                <a:buChar char="Ø"/>
              </a:pPr>
              <a:r>
                <a:rPr lang="ja-JP" altLang="en-US" dirty="0">
                  <a:latin typeface="+mj-ea"/>
                  <a:ea typeface="+mj-ea"/>
                </a:rPr>
                <a:t>全国平均の住家の</a:t>
              </a:r>
              <a:r>
                <a:rPr lang="ja-JP" altLang="en-US" dirty="0" smtClean="0">
                  <a:solidFill>
                    <a:schemeClr val="tx1"/>
                  </a:solidFill>
                  <a:latin typeface="+mj-ea"/>
                  <a:ea typeface="+mj-ea"/>
                </a:rPr>
                <a:t>延床面積、被災比率を考慮すると１０３ </a:t>
              </a:r>
              <a:r>
                <a:rPr lang="en-US" altLang="ja-JP" dirty="0" smtClean="0">
                  <a:latin typeface="+mj-ea"/>
                  <a:ea typeface="+mj-ea"/>
                </a:rPr>
                <a:t>t</a:t>
              </a:r>
              <a:r>
                <a:rPr lang="en-US" altLang="ja-JP" dirty="0">
                  <a:latin typeface="+mj-ea"/>
                  <a:ea typeface="+mj-ea"/>
                </a:rPr>
                <a:t>/</a:t>
              </a:r>
              <a:r>
                <a:rPr lang="ja-JP" altLang="en-US" dirty="0">
                  <a:latin typeface="+mj-ea"/>
                  <a:ea typeface="+mj-ea"/>
                </a:rPr>
                <a:t>棟と</a:t>
              </a:r>
              <a:r>
                <a:rPr lang="ja-JP" altLang="en-US" dirty="0" smtClean="0">
                  <a:latin typeface="+mj-ea"/>
                  <a:ea typeface="+mj-ea"/>
                </a:rPr>
                <a:t>なる。</a:t>
              </a:r>
              <a:endParaRPr lang="en-US" altLang="ja-JP" dirty="0">
                <a:latin typeface="+mj-ea"/>
                <a:ea typeface="+mj-ea"/>
              </a:endParaRPr>
            </a:p>
          </p:txBody>
        </p:sp>
        <p:sp>
          <p:nvSpPr>
            <p:cNvPr id="10" name="正方形/長方形 9">
              <a:extLst>
                <a:ext uri="{FF2B5EF4-FFF2-40B4-BE49-F238E27FC236}">
                  <a16:creationId xmlns:a16="http://schemas.microsoft.com/office/drawing/2014/main" id="{0387A1A4-F751-47C9-8A55-AF4C4011C417}"/>
                </a:ext>
              </a:extLst>
            </p:cNvPr>
            <p:cNvSpPr/>
            <p:nvPr/>
          </p:nvSpPr>
          <p:spPr>
            <a:xfrm>
              <a:off x="304800" y="1835274"/>
              <a:ext cx="8498396" cy="18051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49" indent="-285749">
                <a:lnSpc>
                  <a:spcPct val="150000"/>
                </a:lnSpc>
                <a:buFont typeface="Wingdings" panose="05000000000000000000" pitchFamily="2" charset="2"/>
                <a:buChar char="Ø"/>
              </a:pPr>
              <a:r>
                <a:rPr lang="ja-JP" altLang="en-US" dirty="0">
                  <a:latin typeface="+mj-ea"/>
                  <a:ea typeface="+mj-ea"/>
                </a:rPr>
                <a:t>阪神淡路大震災や東日本大震災における岩手県、宮城県の沿岸市町村における災害廃棄物の処理実績を活用して災害廃棄物発生原単位を作成。</a:t>
              </a:r>
              <a:endParaRPr lang="en-US" altLang="ja-JP" dirty="0">
                <a:latin typeface="+mj-ea"/>
                <a:ea typeface="+mj-ea"/>
              </a:endParaRPr>
            </a:p>
            <a:p>
              <a:pPr marL="285749" indent="-285749">
                <a:lnSpc>
                  <a:spcPct val="150000"/>
                </a:lnSpc>
                <a:buFont typeface="Wingdings" panose="05000000000000000000" pitchFamily="2" charset="2"/>
                <a:buChar char="Ø"/>
              </a:pPr>
              <a:r>
                <a:rPr lang="ja-JP" altLang="en-US" dirty="0">
                  <a:latin typeface="+mj-ea"/>
                  <a:ea typeface="+mj-ea"/>
                </a:rPr>
                <a:t>津波災害のような甚大な被害が発生した場合でも、災害廃棄物量の推計が可能。</a:t>
              </a:r>
              <a:endParaRPr lang="en-US" altLang="ja-JP" dirty="0">
                <a:latin typeface="+mj-ea"/>
                <a:ea typeface="+mj-ea"/>
              </a:endParaRPr>
            </a:p>
            <a:p>
              <a:pPr marL="285749" indent="-285749">
                <a:lnSpc>
                  <a:spcPct val="150000"/>
                </a:lnSpc>
                <a:buFont typeface="Wingdings" panose="05000000000000000000" pitchFamily="2" charset="2"/>
                <a:buChar char="Ø"/>
              </a:pPr>
              <a:r>
                <a:rPr lang="ja-JP" altLang="en-US" dirty="0">
                  <a:latin typeface="+mj-ea"/>
                  <a:ea typeface="+mj-ea"/>
                </a:rPr>
                <a:t>人工衛星画像の解析等と組み合わせて発災直後の迅速な推計が可能</a:t>
              </a:r>
              <a:r>
                <a:rPr lang="ja-JP" altLang="en-US" dirty="0" smtClean="0">
                  <a:latin typeface="+mj-ea"/>
                  <a:ea typeface="+mj-ea"/>
                </a:rPr>
                <a:t>。</a:t>
              </a:r>
              <a:endParaRPr lang="en-US" altLang="ja-JP" dirty="0" smtClean="0">
                <a:latin typeface="+mj-ea"/>
                <a:ea typeface="+mj-ea"/>
              </a:endParaRPr>
            </a:p>
            <a:p>
              <a:pPr marL="285749" indent="-285749">
                <a:lnSpc>
                  <a:spcPct val="150000"/>
                </a:lnSpc>
                <a:buFont typeface="Wingdings" panose="05000000000000000000" pitchFamily="2" charset="2"/>
                <a:buChar char="Ø"/>
              </a:pPr>
              <a:r>
                <a:rPr lang="ja-JP" altLang="en-US" dirty="0" smtClean="0">
                  <a:latin typeface="+mj-ea"/>
                  <a:ea typeface="+mj-ea"/>
                </a:rPr>
                <a:t>水害による災害廃棄物発生量は２ｔ</a:t>
              </a:r>
              <a:r>
                <a:rPr lang="en-US" altLang="ja-JP" dirty="0" smtClean="0">
                  <a:latin typeface="+mj-ea"/>
                  <a:ea typeface="+mj-ea"/>
                </a:rPr>
                <a:t>/</a:t>
              </a:r>
              <a:r>
                <a:rPr lang="ja-JP" altLang="en-US" dirty="0" smtClean="0">
                  <a:latin typeface="+mj-ea"/>
                  <a:ea typeface="+mj-ea"/>
                </a:rPr>
                <a:t>棟を活用。</a:t>
              </a:r>
              <a:endParaRPr lang="en-US" altLang="ja-JP" dirty="0">
                <a:latin typeface="+mj-ea"/>
                <a:ea typeface="+mj-ea"/>
              </a:endParaRPr>
            </a:p>
          </p:txBody>
        </p:sp>
        <p:sp>
          <p:nvSpPr>
            <p:cNvPr id="5" name="正方形/長方形 4">
              <a:extLst>
                <a:ext uri="{FF2B5EF4-FFF2-40B4-BE49-F238E27FC236}">
                  <a16:creationId xmlns:a16="http://schemas.microsoft.com/office/drawing/2014/main" id="{9546D583-39D9-4E20-8DE6-13DDEC0CABF0}"/>
                </a:ext>
              </a:extLst>
            </p:cNvPr>
            <p:cNvSpPr/>
            <p:nvPr/>
          </p:nvSpPr>
          <p:spPr>
            <a:xfrm>
              <a:off x="671732" y="1452120"/>
              <a:ext cx="8131463" cy="422476"/>
            </a:xfrm>
            <a:prstGeom prst="rect">
              <a:avLst/>
            </a:prstGeom>
          </p:spPr>
          <p:txBody>
            <a:bodyPr wrap="square">
              <a:spAutoFit/>
            </a:bodyPr>
            <a:lstStyle/>
            <a:p>
              <a:pPr marL="0" lvl="1">
                <a:lnSpc>
                  <a:spcPct val="150000"/>
                </a:lnSpc>
              </a:pPr>
              <a:r>
                <a:rPr lang="ja-JP" altLang="en-US" dirty="0">
                  <a:latin typeface="+mj-ea"/>
                </a:rPr>
                <a:t>全壊家屋</a:t>
              </a:r>
              <a:r>
                <a:rPr lang="en-US" altLang="ja-JP" dirty="0">
                  <a:latin typeface="+mj-ea"/>
                </a:rPr>
                <a:t>117t/</a:t>
              </a:r>
              <a:r>
                <a:rPr lang="ja-JP" altLang="en-US" dirty="0">
                  <a:latin typeface="+mj-ea"/>
                </a:rPr>
                <a:t>棟、半壊家屋</a:t>
              </a:r>
              <a:r>
                <a:rPr lang="en-US" altLang="ja-JP" dirty="0">
                  <a:latin typeface="+mj-ea"/>
                </a:rPr>
                <a:t>23t/</a:t>
              </a:r>
              <a:r>
                <a:rPr lang="ja-JP" altLang="en-US" dirty="0">
                  <a:latin typeface="+mj-ea"/>
                </a:rPr>
                <a:t>棟（全壊</a:t>
              </a:r>
              <a:r>
                <a:rPr lang="ja-JP" altLang="en-US" dirty="0" smtClean="0">
                  <a:latin typeface="+mj-ea"/>
                </a:rPr>
                <a:t>の</a:t>
              </a:r>
              <a:r>
                <a:rPr lang="en-US" altLang="ja-JP" dirty="0">
                  <a:latin typeface="+mj-ea"/>
                </a:rPr>
                <a:t>20</a:t>
              </a:r>
              <a:r>
                <a:rPr lang="ja-JP" altLang="en-US" dirty="0" smtClean="0">
                  <a:latin typeface="+mj-ea"/>
                </a:rPr>
                <a:t>％</a:t>
              </a:r>
              <a:r>
                <a:rPr lang="en-US" altLang="ja-JP" dirty="0">
                  <a:latin typeface="+mj-ea"/>
                </a:rPr>
                <a:t>)</a:t>
              </a:r>
              <a:r>
                <a:rPr lang="ja-JP" altLang="en-US" dirty="0" err="1">
                  <a:latin typeface="+mj-ea"/>
                </a:rPr>
                <a:t>、</a:t>
              </a:r>
              <a:r>
                <a:rPr lang="ja-JP" altLang="en-US" dirty="0">
                  <a:latin typeface="+mj-ea"/>
                </a:rPr>
                <a:t>床上浸水、床下浸水</a:t>
              </a:r>
              <a:endParaRPr lang="en-US" altLang="ja-JP" dirty="0">
                <a:latin typeface="+mj-ea"/>
              </a:endParaRPr>
            </a:p>
          </p:txBody>
        </p:sp>
        <p:sp>
          <p:nvSpPr>
            <p:cNvPr id="12" name="正方形/長方形 11">
              <a:extLst>
                <a:ext uri="{FF2B5EF4-FFF2-40B4-BE49-F238E27FC236}">
                  <a16:creationId xmlns:a16="http://schemas.microsoft.com/office/drawing/2014/main" id="{959260B7-B0B3-4A6B-993B-0DCB36A831AF}"/>
                </a:ext>
              </a:extLst>
            </p:cNvPr>
            <p:cNvSpPr/>
            <p:nvPr/>
          </p:nvSpPr>
          <p:spPr>
            <a:xfrm>
              <a:off x="671733" y="4161919"/>
              <a:ext cx="7800536" cy="422476"/>
            </a:xfrm>
            <a:prstGeom prst="rect">
              <a:avLst/>
            </a:prstGeom>
          </p:spPr>
          <p:txBody>
            <a:bodyPr wrap="square">
              <a:spAutoFit/>
            </a:bodyPr>
            <a:lstStyle/>
            <a:p>
              <a:pPr marL="0" lvl="1" algn="ctr">
                <a:lnSpc>
                  <a:spcPct val="150000"/>
                </a:lnSpc>
              </a:pPr>
              <a:r>
                <a:rPr lang="ja-JP" altLang="en-US" dirty="0">
                  <a:latin typeface="+mj-ea"/>
                </a:rPr>
                <a:t>木造</a:t>
              </a:r>
              <a:r>
                <a:rPr lang="ja-JP" altLang="en-US" dirty="0" smtClean="0">
                  <a:latin typeface="+mj-ea"/>
                </a:rPr>
                <a:t>家屋０．６</a:t>
              </a:r>
              <a:r>
                <a:rPr lang="en-US" altLang="ja-JP" dirty="0">
                  <a:latin typeface="+mj-ea"/>
                </a:rPr>
                <a:t>t/m2</a:t>
              </a:r>
              <a:r>
                <a:rPr lang="ja-JP" altLang="en-US" dirty="0" err="1" smtClean="0">
                  <a:latin typeface="+mj-ea"/>
                </a:rPr>
                <a:t>、</a:t>
              </a:r>
              <a:r>
                <a:rPr lang="ja-JP" altLang="en-US" dirty="0">
                  <a:latin typeface="+mj-ea"/>
                </a:rPr>
                <a:t>非木造</a:t>
              </a:r>
              <a:r>
                <a:rPr lang="ja-JP" altLang="en-US" dirty="0" smtClean="0">
                  <a:latin typeface="+mj-ea"/>
                </a:rPr>
                <a:t>家屋１．２</a:t>
              </a:r>
              <a:r>
                <a:rPr lang="en-US" altLang="ja-JP" dirty="0" smtClean="0">
                  <a:latin typeface="+mj-ea"/>
                </a:rPr>
                <a:t>t/m2</a:t>
              </a:r>
              <a:r>
                <a:rPr lang="ja-JP" altLang="en-US" dirty="0">
                  <a:latin typeface="+mj-ea"/>
                </a:rPr>
                <a:t>（</a:t>
              </a:r>
              <a:r>
                <a:rPr lang="en-US" altLang="ja-JP" dirty="0" smtClean="0">
                  <a:latin typeface="+mj-ea"/>
                </a:rPr>
                <a:t>※</a:t>
              </a:r>
              <a:r>
                <a:rPr lang="ja-JP" altLang="en-US" dirty="0" smtClean="0">
                  <a:latin typeface="+mj-ea"/>
                </a:rPr>
                <a:t>家屋</a:t>
              </a:r>
              <a:r>
                <a:rPr lang="en-US" altLang="ja-JP" dirty="0" smtClean="0">
                  <a:latin typeface="+mj-ea"/>
                </a:rPr>
                <a:t>1</a:t>
              </a:r>
              <a:r>
                <a:rPr lang="ja-JP" altLang="en-US" dirty="0" smtClean="0">
                  <a:latin typeface="+mj-ea"/>
                </a:rPr>
                <a:t>棟あたり）</a:t>
              </a:r>
              <a:endParaRPr lang="en-US" altLang="ja-JP" dirty="0">
                <a:latin typeface="+mj-ea"/>
              </a:endParaRPr>
            </a:p>
          </p:txBody>
        </p:sp>
      </p:grpSp>
    </p:spTree>
    <p:extLst>
      <p:ext uri="{BB962C8B-B14F-4D97-AF65-F5344CB8AC3E}">
        <p14:creationId xmlns:p14="http://schemas.microsoft.com/office/powerpoint/2010/main" val="616225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B51C4DDC-B5CC-472F-B3BC-31FEA4AE1936}" type="slidenum">
              <a:rPr lang="ja-JP" altLang="en-US" smtClean="0"/>
              <a:pPr/>
              <a:t>4</a:t>
            </a:fld>
            <a:endParaRPr lang="ja-JP" altLang="en-US"/>
          </a:p>
        </p:txBody>
      </p:sp>
      <p:sp>
        <p:nvSpPr>
          <p:cNvPr id="3" name="タイトル 1"/>
          <p:cNvSpPr txBox="1">
            <a:spLocks/>
          </p:cNvSpPr>
          <p:nvPr/>
        </p:nvSpPr>
        <p:spPr bwMode="auto">
          <a:xfrm>
            <a:off x="0" y="0"/>
            <a:ext cx="9144000" cy="439738"/>
          </a:xfrm>
          <a:prstGeom prst="rect">
            <a:avLst/>
          </a:prstGeom>
          <a:solidFill>
            <a:srgbClr val="4ABF56"/>
          </a:solidFill>
          <a:ln w="6350" cap="flat" cmpd="sng" algn="ctr">
            <a:noFill/>
            <a:prstDash val="solid"/>
            <a:miter lim="800000"/>
          </a:ln>
          <a:effectLst>
            <a:outerShdw blurRad="40000" dist="23000" dir="5400000" rotWithShape="0">
              <a:srgbClr val="000000">
                <a:alpha val="3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108000" rIns="91440" bIns="45720" numCol="1" rtlCol="0" anchor="ctr" anchorCtr="0" compatLnSpc="1">
            <a:prstTxWarp prst="textNoShape">
              <a:avLst/>
            </a:prstTxWarp>
            <a:noAutofit/>
          </a:bodyPr>
          <a:lstStyle>
            <a:lvl1pPr algn="ctr" rtl="0" eaLnBrk="0" fontAlgn="base" hangingPunct="0">
              <a:spcBef>
                <a:spcPct val="0"/>
              </a:spcBef>
              <a:spcAft>
                <a:spcPct val="0"/>
              </a:spcAft>
              <a:defRPr kumimoji="1" sz="4400" kern="1200">
                <a:solidFill>
                  <a:schemeClr val="lt1"/>
                </a:solidFill>
                <a:latin typeface="+mn-lt"/>
                <a:ea typeface="+mn-ea"/>
                <a:cs typeface="+mn-cs"/>
              </a:defRPr>
            </a:lvl1pPr>
            <a:lvl2pPr algn="ctr" rtl="0" eaLnBrk="0" fontAlgn="base" hangingPunct="0">
              <a:spcBef>
                <a:spcPct val="0"/>
              </a:spcBef>
              <a:spcAft>
                <a:spcPct val="0"/>
              </a:spcAft>
              <a:defRPr kumimoji="1" sz="4400">
                <a:solidFill>
                  <a:schemeClr val="lt1"/>
                </a:solidFill>
                <a:latin typeface="+mn-lt"/>
                <a:ea typeface="+mn-ea"/>
                <a:cs typeface="+mn-cs"/>
              </a:defRPr>
            </a:lvl2pPr>
            <a:lvl3pPr algn="ctr" rtl="0" eaLnBrk="0" fontAlgn="base" hangingPunct="0">
              <a:spcBef>
                <a:spcPct val="0"/>
              </a:spcBef>
              <a:spcAft>
                <a:spcPct val="0"/>
              </a:spcAft>
              <a:defRPr kumimoji="1" sz="4400">
                <a:solidFill>
                  <a:schemeClr val="lt1"/>
                </a:solidFill>
                <a:latin typeface="+mn-lt"/>
                <a:ea typeface="+mn-ea"/>
                <a:cs typeface="+mn-cs"/>
              </a:defRPr>
            </a:lvl3pPr>
            <a:lvl4pPr algn="ctr" rtl="0" eaLnBrk="0" fontAlgn="base" hangingPunct="0">
              <a:spcBef>
                <a:spcPct val="0"/>
              </a:spcBef>
              <a:spcAft>
                <a:spcPct val="0"/>
              </a:spcAft>
              <a:defRPr kumimoji="1" sz="4400">
                <a:solidFill>
                  <a:schemeClr val="lt1"/>
                </a:solidFill>
                <a:latin typeface="+mn-lt"/>
                <a:ea typeface="+mn-ea"/>
                <a:cs typeface="+mn-cs"/>
              </a:defRPr>
            </a:lvl4pPr>
            <a:lvl5pPr algn="ctr" rtl="0" eaLnBrk="0" fontAlgn="base" hangingPunct="0">
              <a:spcBef>
                <a:spcPct val="0"/>
              </a:spcBef>
              <a:spcAft>
                <a:spcPct val="0"/>
              </a:spcAft>
              <a:defRPr kumimoji="1" sz="4400">
                <a:solidFill>
                  <a:schemeClr val="lt1"/>
                </a:solidFill>
                <a:latin typeface="+mn-lt"/>
                <a:ea typeface="+mn-ea"/>
                <a:cs typeface="+mn-cs"/>
              </a:defRPr>
            </a:lvl5pPr>
            <a:lvl6pPr marL="457200" algn="ctr" rtl="0" fontAlgn="base">
              <a:spcBef>
                <a:spcPct val="0"/>
              </a:spcBef>
              <a:spcAft>
                <a:spcPct val="0"/>
              </a:spcAft>
              <a:defRPr kumimoji="1" sz="4400">
                <a:solidFill>
                  <a:schemeClr val="lt1"/>
                </a:solidFill>
                <a:latin typeface="+mn-lt"/>
                <a:ea typeface="+mn-ea"/>
                <a:cs typeface="+mn-cs"/>
              </a:defRPr>
            </a:lvl6pPr>
            <a:lvl7pPr marL="914400" algn="ctr" rtl="0" fontAlgn="base">
              <a:spcBef>
                <a:spcPct val="0"/>
              </a:spcBef>
              <a:spcAft>
                <a:spcPct val="0"/>
              </a:spcAft>
              <a:defRPr kumimoji="1" sz="4400">
                <a:solidFill>
                  <a:schemeClr val="lt1"/>
                </a:solidFill>
                <a:latin typeface="+mn-lt"/>
                <a:ea typeface="+mn-ea"/>
                <a:cs typeface="+mn-cs"/>
              </a:defRPr>
            </a:lvl7pPr>
            <a:lvl8pPr marL="1371600" algn="ctr" rtl="0" fontAlgn="base">
              <a:spcBef>
                <a:spcPct val="0"/>
              </a:spcBef>
              <a:spcAft>
                <a:spcPct val="0"/>
              </a:spcAft>
              <a:defRPr kumimoji="1" sz="4400">
                <a:solidFill>
                  <a:schemeClr val="lt1"/>
                </a:solidFill>
                <a:latin typeface="+mn-lt"/>
                <a:ea typeface="+mn-ea"/>
                <a:cs typeface="+mn-cs"/>
              </a:defRPr>
            </a:lvl8pPr>
            <a:lvl9pPr marL="1828800" algn="ctr" rtl="0" fontAlgn="base">
              <a:spcBef>
                <a:spcPct val="0"/>
              </a:spcBef>
              <a:spcAft>
                <a:spcPct val="0"/>
              </a:spcAft>
              <a:defRPr kumimoji="1" sz="4400">
                <a:solidFill>
                  <a:schemeClr val="lt1"/>
                </a:solidFill>
                <a:latin typeface="+mn-lt"/>
                <a:ea typeface="+mn-ea"/>
                <a:cs typeface="+mn-cs"/>
              </a:defRPr>
            </a:lvl9pPr>
          </a:lstStyle>
          <a:p>
            <a:pPr eaLnBrk="1" fontAlgn="auto" hangingPunct="1">
              <a:spcAft>
                <a:spcPts val="0"/>
              </a:spcAft>
              <a:defRPr/>
            </a:pPr>
            <a:r>
              <a:rPr lang="ja-JP" altLang="en-US" sz="2000" dirty="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都道府県別</a:t>
            </a:r>
            <a:r>
              <a:rPr lang="ja-JP" altLang="en-US" sz="2000" dirty="0" smtClean="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の原単位</a:t>
            </a:r>
            <a:endParaRPr lang="zh-TW" altLang="en-US" sz="2000" dirty="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sp>
        <p:nvSpPr>
          <p:cNvPr id="11" name="テキスト ボックス 10">
            <a:extLst>
              <a:ext uri="{FF2B5EF4-FFF2-40B4-BE49-F238E27FC236}">
                <a16:creationId xmlns:a16="http://schemas.microsoft.com/office/drawing/2014/main" id="{F4DF050E-5A7C-47BC-8C8A-DA628476DA3E}"/>
              </a:ext>
            </a:extLst>
          </p:cNvPr>
          <p:cNvSpPr txBox="1"/>
          <p:nvPr/>
        </p:nvSpPr>
        <p:spPr>
          <a:xfrm>
            <a:off x="323528" y="550421"/>
            <a:ext cx="8597225" cy="646331"/>
          </a:xfrm>
          <a:prstGeom prst="rect">
            <a:avLst/>
          </a:prstGeom>
          <a:noFill/>
        </p:spPr>
        <p:txBody>
          <a:bodyPr wrap="none" rtlCol="0">
            <a:spAutoFit/>
          </a:bodyPr>
          <a:lstStyle/>
          <a:p>
            <a:r>
              <a:rPr lang="ja-JP" altLang="en-US" dirty="0" smtClean="0"/>
              <a:t>全被害率の内訳を木造：</a:t>
            </a:r>
            <a:r>
              <a:rPr lang="en-US" altLang="ja-JP" dirty="0" smtClean="0"/>
              <a:t>0.9</a:t>
            </a:r>
            <a:r>
              <a:rPr lang="ja-JP" altLang="en-US" dirty="0" err="1" smtClean="0"/>
              <a:t>、</a:t>
            </a:r>
            <a:r>
              <a:rPr lang="ja-JP" altLang="en-US" dirty="0" smtClean="0"/>
              <a:t>非木造</a:t>
            </a:r>
            <a:r>
              <a:rPr lang="en-US" altLang="ja-JP" dirty="0" smtClean="0"/>
              <a:t>0.1</a:t>
            </a:r>
            <a:r>
              <a:rPr lang="ja-JP" altLang="en-US" dirty="0" smtClean="0"/>
              <a:t>として、都道府県毎に災害廃棄物発生原単位を</a:t>
            </a:r>
            <a:endParaRPr lang="en-US" altLang="ja-JP" dirty="0" smtClean="0"/>
          </a:p>
          <a:p>
            <a:r>
              <a:rPr lang="ja-JP" altLang="en-US" dirty="0" smtClean="0"/>
              <a:t>試算した結果を以下に示す。</a:t>
            </a:r>
            <a:endParaRPr lang="ja-JP" altLang="en-US" dirty="0"/>
          </a:p>
        </p:txBody>
      </p:sp>
      <p:graphicFrame>
        <p:nvGraphicFramePr>
          <p:cNvPr id="6" name="表 5"/>
          <p:cNvGraphicFramePr>
            <a:graphicFrameLocks noGrp="1"/>
          </p:cNvGraphicFramePr>
          <p:nvPr>
            <p:extLst/>
          </p:nvPr>
        </p:nvGraphicFramePr>
        <p:xfrm>
          <a:off x="311115" y="1196752"/>
          <a:ext cx="4044859" cy="5435734"/>
        </p:xfrm>
        <a:graphic>
          <a:graphicData uri="http://schemas.openxmlformats.org/drawingml/2006/table">
            <a:tbl>
              <a:tblPr>
                <a:tableStyleId>{8799B23B-EC83-4686-B30A-512413B5E67A}</a:tableStyleId>
              </a:tblPr>
              <a:tblGrid>
                <a:gridCol w="702709">
                  <a:extLst>
                    <a:ext uri="{9D8B030D-6E8A-4147-A177-3AD203B41FA5}">
                      <a16:colId xmlns:a16="http://schemas.microsoft.com/office/drawing/2014/main" val="20000"/>
                    </a:ext>
                  </a:extLst>
                </a:gridCol>
                <a:gridCol w="668430">
                  <a:extLst>
                    <a:ext uri="{9D8B030D-6E8A-4147-A177-3AD203B41FA5}">
                      <a16:colId xmlns:a16="http://schemas.microsoft.com/office/drawing/2014/main" val="20001"/>
                    </a:ext>
                  </a:extLst>
                </a:gridCol>
                <a:gridCol w="668430">
                  <a:extLst>
                    <a:ext uri="{9D8B030D-6E8A-4147-A177-3AD203B41FA5}">
                      <a16:colId xmlns:a16="http://schemas.microsoft.com/office/drawing/2014/main" val="20002"/>
                    </a:ext>
                  </a:extLst>
                </a:gridCol>
                <a:gridCol w="668430">
                  <a:extLst>
                    <a:ext uri="{9D8B030D-6E8A-4147-A177-3AD203B41FA5}">
                      <a16:colId xmlns:a16="http://schemas.microsoft.com/office/drawing/2014/main" val="20003"/>
                    </a:ext>
                  </a:extLst>
                </a:gridCol>
                <a:gridCol w="668430">
                  <a:extLst>
                    <a:ext uri="{9D8B030D-6E8A-4147-A177-3AD203B41FA5}">
                      <a16:colId xmlns:a16="http://schemas.microsoft.com/office/drawing/2014/main" val="20004"/>
                    </a:ext>
                  </a:extLst>
                </a:gridCol>
                <a:gridCol w="668430">
                  <a:extLst>
                    <a:ext uri="{9D8B030D-6E8A-4147-A177-3AD203B41FA5}">
                      <a16:colId xmlns:a16="http://schemas.microsoft.com/office/drawing/2014/main" val="20005"/>
                    </a:ext>
                  </a:extLst>
                </a:gridCol>
              </a:tblGrid>
              <a:tr h="329584">
                <a:tc rowSpan="2">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都道</a:t>
                      </a:r>
                      <a:br>
                        <a:rPr lang="ja-JP" altLang="en-US" sz="1300" u="none" strike="noStrike" dirty="0">
                          <a:effectLst/>
                          <a:latin typeface="HGPｺﾞｼｯｸM" panose="020B0600000000000000" pitchFamily="50" charset="-128"/>
                          <a:ea typeface="HGPｺﾞｼｯｸM" panose="020B0600000000000000" pitchFamily="50" charset="-128"/>
                        </a:rPr>
                      </a:br>
                      <a:r>
                        <a:rPr lang="ja-JP" altLang="en-US" sz="1300" u="none" strike="noStrike" dirty="0">
                          <a:effectLst/>
                          <a:latin typeface="HGPｺﾞｼｯｸM" panose="020B0600000000000000" pitchFamily="50" charset="-128"/>
                          <a:ea typeface="HGPｺﾞｼｯｸM" panose="020B0600000000000000" pitchFamily="50" charset="-128"/>
                        </a:rPr>
                        <a:t>府県名</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gridSpan="2">
                  <a:txBody>
                    <a:bodyPr/>
                    <a:lstStyle/>
                    <a:p>
                      <a:pPr algn="ctr" fontAlgn="ctr"/>
                      <a:r>
                        <a:rPr lang="ja-JP" altLang="en-US" sz="1300" u="none" strike="noStrike" dirty="0" smtClean="0">
                          <a:effectLst/>
                          <a:latin typeface="HGPｺﾞｼｯｸM" panose="020B0600000000000000" pitchFamily="50" charset="-128"/>
                          <a:ea typeface="HGPｺﾞｼｯｸM" panose="020B0600000000000000" pitchFamily="50" charset="-128"/>
                        </a:rPr>
                        <a:t>床面積</a:t>
                      </a:r>
                      <a:r>
                        <a:rPr lang="en-US" altLang="ja-JP" sz="1300" u="none" strike="noStrike" dirty="0" smtClean="0">
                          <a:effectLst/>
                          <a:latin typeface="HGPｺﾞｼｯｸM" panose="020B0600000000000000" pitchFamily="50" charset="-128"/>
                          <a:ea typeface="HGPｺﾞｼｯｸM" panose="020B0600000000000000" pitchFamily="50" charset="-128"/>
                        </a:rPr>
                        <a:t>(</a:t>
                      </a:r>
                      <a:r>
                        <a:rPr lang="en-US" sz="1300" u="none" strike="noStrike" dirty="0">
                          <a:effectLst/>
                          <a:latin typeface="HGPｺﾞｼｯｸM" panose="020B0600000000000000" pitchFamily="50" charset="-128"/>
                          <a:ea typeface="HGPｺﾞｼｯｸM" panose="020B0600000000000000" pitchFamily="50" charset="-128"/>
                        </a:rPr>
                        <a:t>m</a:t>
                      </a:r>
                      <a:r>
                        <a:rPr lang="en-US" sz="1300" u="none" strike="noStrike" baseline="30000" dirty="0">
                          <a:effectLst/>
                          <a:latin typeface="HGPｺﾞｼｯｸM" panose="020B0600000000000000" pitchFamily="50" charset="-128"/>
                          <a:ea typeface="HGPｺﾞｼｯｸM" panose="020B0600000000000000" pitchFamily="50" charset="-128"/>
                        </a:rPr>
                        <a:t>2</a:t>
                      </a:r>
                      <a:r>
                        <a:rPr lang="en-US" sz="1300" u="none" strike="noStrike" dirty="0">
                          <a:effectLst/>
                          <a:latin typeface="HGPｺﾞｼｯｸM" panose="020B0600000000000000" pitchFamily="50" charset="-128"/>
                          <a:ea typeface="HGPｺﾞｼｯｸM" panose="020B0600000000000000" pitchFamily="50" charset="-128"/>
                        </a:rPr>
                        <a:t>)</a:t>
                      </a:r>
                      <a:endParaRPr 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hMerge="1">
                  <a:txBody>
                    <a:bodyPr/>
                    <a:lstStyle/>
                    <a:p>
                      <a:endParaRPr kumimoji="1" lang="ja-JP" altLang="en-US"/>
                    </a:p>
                  </a:txBody>
                  <a:tcPr/>
                </a:tc>
                <a:tc gridSpan="3">
                  <a:txBody>
                    <a:bodyPr/>
                    <a:lstStyle/>
                    <a:p>
                      <a:pPr algn="ctr" fontAlgn="ctr"/>
                      <a:r>
                        <a:rPr lang="zh-TW" altLang="en-US" sz="1300" u="none" strike="noStrike" dirty="0">
                          <a:effectLst/>
                          <a:latin typeface="HGPｺﾞｼｯｸM" panose="020B0600000000000000" pitchFamily="50" charset="-128"/>
                          <a:ea typeface="HGPｺﾞｼｯｸM" panose="020B0600000000000000" pitchFamily="50" charset="-128"/>
                        </a:rPr>
                        <a:t>災害廃棄</a:t>
                      </a:r>
                      <a:r>
                        <a:rPr lang="zh-TW" altLang="en-US" sz="1300" u="none" strike="noStrike" dirty="0" smtClean="0">
                          <a:effectLst/>
                          <a:latin typeface="HGPｺﾞｼｯｸM" panose="020B0600000000000000" pitchFamily="50" charset="-128"/>
                          <a:ea typeface="HGPｺﾞｼｯｸM" panose="020B0600000000000000" pitchFamily="50" charset="-128"/>
                        </a:rPr>
                        <a:t>物量（</a:t>
                      </a:r>
                      <a:r>
                        <a:rPr lang="en-US" altLang="zh-TW" sz="1300" u="none" strike="noStrike" dirty="0">
                          <a:effectLst/>
                          <a:latin typeface="HGPｺﾞｼｯｸM" panose="020B0600000000000000" pitchFamily="50" charset="-128"/>
                          <a:ea typeface="HGPｺﾞｼｯｸM" panose="020B0600000000000000" pitchFamily="50" charset="-128"/>
                        </a:rPr>
                        <a:t>t/</a:t>
                      </a:r>
                      <a:r>
                        <a:rPr lang="zh-TW" altLang="en-US" sz="1300" u="none" strike="noStrike" dirty="0">
                          <a:effectLst/>
                          <a:latin typeface="HGPｺﾞｼｯｸM" panose="020B0600000000000000" pitchFamily="50" charset="-128"/>
                          <a:ea typeface="HGPｺﾞｼｯｸM" panose="020B0600000000000000" pitchFamily="50" charset="-128"/>
                        </a:rPr>
                        <a:t>棟）</a:t>
                      </a:r>
                      <a:endParaRPr lang="zh-TW"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167855">
                <a:tc vMerge="1">
                  <a:txBody>
                    <a:bodyPr/>
                    <a:lstStyle/>
                    <a:p>
                      <a:endParaRPr kumimoji="1" lang="ja-JP" altLang="en-US"/>
                    </a:p>
                  </a:txBody>
                  <a:tcPr/>
                </a:tc>
                <a:tc>
                  <a:txBody>
                    <a:bodyPr/>
                    <a:lstStyle/>
                    <a:p>
                      <a:pPr algn="ctr" fontAlgn="ctr"/>
                      <a:r>
                        <a:rPr lang="ja-JP" altLang="en-US" sz="1300" u="none" strike="noStrike">
                          <a:effectLst/>
                          <a:latin typeface="HGPｺﾞｼｯｸM" panose="020B0600000000000000" pitchFamily="50" charset="-128"/>
                          <a:ea typeface="HGPｺﾞｼｯｸM" panose="020B0600000000000000" pitchFamily="50" charset="-128"/>
                        </a:rPr>
                        <a:t>木造</a:t>
                      </a:r>
                      <a:endParaRPr lang="ja-JP" altLang="en-US"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非木造</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ctr" fontAlgn="ctr"/>
                      <a:r>
                        <a:rPr lang="ja-JP" altLang="en-US" sz="1300" u="none" strike="noStrike">
                          <a:effectLst/>
                          <a:latin typeface="HGPｺﾞｼｯｸM" panose="020B0600000000000000" pitchFamily="50" charset="-128"/>
                          <a:ea typeface="HGPｺﾞｼｯｸM" panose="020B0600000000000000" pitchFamily="50" charset="-128"/>
                        </a:rPr>
                        <a:t>木造</a:t>
                      </a:r>
                      <a:endParaRPr lang="ja-JP" altLang="en-US"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非木造</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合算値</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extLst>
                  <a:ext uri="{0D108BD9-81ED-4DB2-BD59-A6C34878D82A}">
                    <a16:rowId xmlns:a16="http://schemas.microsoft.com/office/drawing/2014/main" val="10001"/>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平均</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95.4</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301.4</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57.2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361.7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87.7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2"/>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北海道</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117.1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272.7</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70.3</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327.2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96.0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3"/>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青森</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109.1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300.5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65.5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360.6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95.0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4"/>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岩手</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108.1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250.7</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64.9</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300.8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88.5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5"/>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宮城</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94.3</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331.2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56.6</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397.4</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90.7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6"/>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秋田</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104.1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330.4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62.5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396.5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95.9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7"/>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山形</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107.8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256.5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64.7</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307.8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89.0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8"/>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福島</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89.4</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227.1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53.6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272.5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75.5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9"/>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茨城</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95.2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292.5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57.1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351.0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86.5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0"/>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栃木</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91.8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254.6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55.1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305.5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80.1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1"/>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群馬</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95.7</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238.0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57.4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285.6</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80.2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2"/>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埼玉</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99.1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353.7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59.5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424.4</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96.0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3"/>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千葉</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96.4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407.7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57.8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489.2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101.0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4"/>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東京</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102.3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631.4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61.4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757.7</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131.0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5"/>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神奈川</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102.8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446.4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61.7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535.7</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109.1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6"/>
                  </a:ext>
                </a:extLst>
              </a:tr>
              <a:tr h="167855">
                <a:tc>
                  <a:txBody>
                    <a:bodyPr/>
                    <a:lstStyle/>
                    <a:p>
                      <a:pPr algn="ctr" fontAlgn="ctr"/>
                      <a:r>
                        <a:rPr lang="ja-JP" altLang="en-US" sz="1300" u="none" strike="noStrike">
                          <a:effectLst/>
                          <a:latin typeface="HGPｺﾞｼｯｸM" panose="020B0600000000000000" pitchFamily="50" charset="-128"/>
                          <a:ea typeface="HGPｺﾞｼｯｸM" panose="020B0600000000000000" pitchFamily="50" charset="-128"/>
                        </a:rPr>
                        <a:t>新潟</a:t>
                      </a:r>
                      <a:endParaRPr lang="ja-JP" altLang="en-US"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115.4</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306.3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69.2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367.6</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99.1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7"/>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富山</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99.1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244.9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59.5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293.9</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82.9</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8"/>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石川</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112.1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338.4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67.3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406.1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101.1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9"/>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福井</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107.8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242.6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64.7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291.1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87.3</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0"/>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山梨</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95.4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188.0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57.2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225.6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74.1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1"/>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長野</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100.1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196.3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60.1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235.6</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77.6</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2"/>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岐阜</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104.5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222.9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62.7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267.5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83.2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3"/>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静岡</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95.5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260.3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57.3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312.4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82.8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4"/>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愛知</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96.0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312.0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57.6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374.4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89.3</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5"/>
                  </a:ext>
                </a:extLst>
              </a:tr>
            </a:tbl>
          </a:graphicData>
        </a:graphic>
      </p:graphicFrame>
      <p:graphicFrame>
        <p:nvGraphicFramePr>
          <p:cNvPr id="7" name="表 6"/>
          <p:cNvGraphicFramePr>
            <a:graphicFrameLocks noGrp="1"/>
          </p:cNvGraphicFramePr>
          <p:nvPr>
            <p:extLst/>
          </p:nvPr>
        </p:nvGraphicFramePr>
        <p:xfrm>
          <a:off x="4572000" y="1196752"/>
          <a:ext cx="4032448" cy="5435734"/>
        </p:xfrm>
        <a:graphic>
          <a:graphicData uri="http://schemas.openxmlformats.org/drawingml/2006/table">
            <a:tbl>
              <a:tblPr>
                <a:tableStyleId>{8799B23B-EC83-4686-B30A-512413B5E67A}</a:tableStyleId>
              </a:tblPr>
              <a:tblGrid>
                <a:gridCol w="700553">
                  <a:extLst>
                    <a:ext uri="{9D8B030D-6E8A-4147-A177-3AD203B41FA5}">
                      <a16:colId xmlns:a16="http://schemas.microsoft.com/office/drawing/2014/main" val="20000"/>
                    </a:ext>
                  </a:extLst>
                </a:gridCol>
                <a:gridCol w="666379">
                  <a:extLst>
                    <a:ext uri="{9D8B030D-6E8A-4147-A177-3AD203B41FA5}">
                      <a16:colId xmlns:a16="http://schemas.microsoft.com/office/drawing/2014/main" val="20001"/>
                    </a:ext>
                  </a:extLst>
                </a:gridCol>
                <a:gridCol w="666379">
                  <a:extLst>
                    <a:ext uri="{9D8B030D-6E8A-4147-A177-3AD203B41FA5}">
                      <a16:colId xmlns:a16="http://schemas.microsoft.com/office/drawing/2014/main" val="20002"/>
                    </a:ext>
                  </a:extLst>
                </a:gridCol>
                <a:gridCol w="666379">
                  <a:extLst>
                    <a:ext uri="{9D8B030D-6E8A-4147-A177-3AD203B41FA5}">
                      <a16:colId xmlns:a16="http://schemas.microsoft.com/office/drawing/2014/main" val="20003"/>
                    </a:ext>
                  </a:extLst>
                </a:gridCol>
                <a:gridCol w="666379">
                  <a:extLst>
                    <a:ext uri="{9D8B030D-6E8A-4147-A177-3AD203B41FA5}">
                      <a16:colId xmlns:a16="http://schemas.microsoft.com/office/drawing/2014/main" val="20004"/>
                    </a:ext>
                  </a:extLst>
                </a:gridCol>
                <a:gridCol w="666379">
                  <a:extLst>
                    <a:ext uri="{9D8B030D-6E8A-4147-A177-3AD203B41FA5}">
                      <a16:colId xmlns:a16="http://schemas.microsoft.com/office/drawing/2014/main" val="20005"/>
                    </a:ext>
                  </a:extLst>
                </a:gridCol>
              </a:tblGrid>
              <a:tr h="329584">
                <a:tc rowSpan="2">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都道</a:t>
                      </a:r>
                      <a:br>
                        <a:rPr lang="ja-JP" altLang="en-US" sz="1300" u="none" strike="noStrike" dirty="0">
                          <a:effectLst/>
                          <a:latin typeface="HGPｺﾞｼｯｸM" panose="020B0600000000000000" pitchFamily="50" charset="-128"/>
                          <a:ea typeface="HGPｺﾞｼｯｸM" panose="020B0600000000000000" pitchFamily="50" charset="-128"/>
                        </a:rPr>
                      </a:br>
                      <a:r>
                        <a:rPr lang="ja-JP" altLang="en-US" sz="1300" u="none" strike="noStrike" dirty="0">
                          <a:effectLst/>
                          <a:latin typeface="HGPｺﾞｼｯｸM" panose="020B0600000000000000" pitchFamily="50" charset="-128"/>
                          <a:ea typeface="HGPｺﾞｼｯｸM" panose="020B0600000000000000" pitchFamily="50" charset="-128"/>
                        </a:rPr>
                        <a:t>府県名</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gridSpan="2">
                  <a:txBody>
                    <a:bodyPr/>
                    <a:lstStyle/>
                    <a:p>
                      <a:pPr algn="ctr" fontAlgn="ctr"/>
                      <a:r>
                        <a:rPr lang="ja-JP" altLang="en-US" sz="1300" u="none" strike="noStrike" dirty="0" smtClean="0">
                          <a:effectLst/>
                          <a:latin typeface="HGPｺﾞｼｯｸM" panose="020B0600000000000000" pitchFamily="50" charset="-128"/>
                          <a:ea typeface="HGPｺﾞｼｯｸM" panose="020B0600000000000000" pitchFamily="50" charset="-128"/>
                        </a:rPr>
                        <a:t>床面積</a:t>
                      </a:r>
                      <a:r>
                        <a:rPr lang="en-US" altLang="ja-JP" sz="1300" u="none" strike="noStrike" dirty="0" smtClean="0">
                          <a:effectLst/>
                          <a:latin typeface="HGPｺﾞｼｯｸM" panose="020B0600000000000000" pitchFamily="50" charset="-128"/>
                          <a:ea typeface="HGPｺﾞｼｯｸM" panose="020B0600000000000000" pitchFamily="50" charset="-128"/>
                        </a:rPr>
                        <a:t>(</a:t>
                      </a:r>
                      <a:r>
                        <a:rPr lang="en-US" sz="1300" u="none" strike="noStrike" dirty="0">
                          <a:effectLst/>
                          <a:latin typeface="HGPｺﾞｼｯｸM" panose="020B0600000000000000" pitchFamily="50" charset="-128"/>
                          <a:ea typeface="HGPｺﾞｼｯｸM" panose="020B0600000000000000" pitchFamily="50" charset="-128"/>
                        </a:rPr>
                        <a:t>m</a:t>
                      </a:r>
                      <a:r>
                        <a:rPr lang="en-US" sz="1300" u="none" strike="noStrike" baseline="30000" dirty="0">
                          <a:effectLst/>
                          <a:latin typeface="HGPｺﾞｼｯｸM" panose="020B0600000000000000" pitchFamily="50" charset="-128"/>
                          <a:ea typeface="HGPｺﾞｼｯｸM" panose="020B0600000000000000" pitchFamily="50" charset="-128"/>
                        </a:rPr>
                        <a:t>2</a:t>
                      </a:r>
                      <a:r>
                        <a:rPr lang="en-US" sz="1300" u="none" strike="noStrike" dirty="0">
                          <a:effectLst/>
                          <a:latin typeface="HGPｺﾞｼｯｸM" panose="020B0600000000000000" pitchFamily="50" charset="-128"/>
                          <a:ea typeface="HGPｺﾞｼｯｸM" panose="020B0600000000000000" pitchFamily="50" charset="-128"/>
                        </a:rPr>
                        <a:t>)</a:t>
                      </a:r>
                      <a:endParaRPr 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hMerge="1">
                  <a:txBody>
                    <a:bodyPr/>
                    <a:lstStyle/>
                    <a:p>
                      <a:endParaRPr kumimoji="1" lang="ja-JP" altLang="en-US"/>
                    </a:p>
                  </a:txBody>
                  <a:tcPr/>
                </a:tc>
                <a:tc gridSpan="3">
                  <a:txBody>
                    <a:bodyPr/>
                    <a:lstStyle/>
                    <a:p>
                      <a:pPr algn="ctr" fontAlgn="ctr"/>
                      <a:r>
                        <a:rPr lang="zh-TW" altLang="en-US" sz="1300" u="none" strike="noStrike" dirty="0">
                          <a:effectLst/>
                          <a:latin typeface="HGPｺﾞｼｯｸM" panose="020B0600000000000000" pitchFamily="50" charset="-128"/>
                          <a:ea typeface="HGPｺﾞｼｯｸM" panose="020B0600000000000000" pitchFamily="50" charset="-128"/>
                        </a:rPr>
                        <a:t>災害廃棄</a:t>
                      </a:r>
                      <a:r>
                        <a:rPr lang="zh-TW" altLang="en-US" sz="1300" u="none" strike="noStrike" dirty="0" smtClean="0">
                          <a:effectLst/>
                          <a:latin typeface="HGPｺﾞｼｯｸM" panose="020B0600000000000000" pitchFamily="50" charset="-128"/>
                          <a:ea typeface="HGPｺﾞｼｯｸM" panose="020B0600000000000000" pitchFamily="50" charset="-128"/>
                        </a:rPr>
                        <a:t>物量（</a:t>
                      </a:r>
                      <a:r>
                        <a:rPr lang="en-US" altLang="zh-TW" sz="1300" u="none" strike="noStrike" dirty="0">
                          <a:effectLst/>
                          <a:latin typeface="HGPｺﾞｼｯｸM" panose="020B0600000000000000" pitchFamily="50" charset="-128"/>
                          <a:ea typeface="HGPｺﾞｼｯｸM" panose="020B0600000000000000" pitchFamily="50" charset="-128"/>
                        </a:rPr>
                        <a:t>t/</a:t>
                      </a:r>
                      <a:r>
                        <a:rPr lang="zh-TW" altLang="en-US" sz="1300" u="none" strike="noStrike" dirty="0">
                          <a:effectLst/>
                          <a:latin typeface="HGPｺﾞｼｯｸM" panose="020B0600000000000000" pitchFamily="50" charset="-128"/>
                          <a:ea typeface="HGPｺﾞｼｯｸM" panose="020B0600000000000000" pitchFamily="50" charset="-128"/>
                        </a:rPr>
                        <a:t>棟）</a:t>
                      </a:r>
                      <a:endParaRPr lang="zh-TW"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167855">
                <a:tc vMerge="1">
                  <a:txBody>
                    <a:bodyPr/>
                    <a:lstStyle/>
                    <a:p>
                      <a:endParaRPr kumimoji="1" lang="ja-JP" altLang="en-US"/>
                    </a:p>
                  </a:txBody>
                  <a:tcPr/>
                </a:tc>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木造</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非木造</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ctr" fontAlgn="ctr"/>
                      <a:r>
                        <a:rPr lang="ja-JP" altLang="en-US" sz="1300" u="none" strike="noStrike">
                          <a:effectLst/>
                          <a:latin typeface="HGPｺﾞｼｯｸM" panose="020B0600000000000000" pitchFamily="50" charset="-128"/>
                          <a:ea typeface="HGPｺﾞｼｯｸM" panose="020B0600000000000000" pitchFamily="50" charset="-128"/>
                        </a:rPr>
                        <a:t>木造</a:t>
                      </a:r>
                      <a:endParaRPr lang="ja-JP" altLang="en-US"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ctr" fontAlgn="ctr"/>
                      <a:r>
                        <a:rPr lang="ja-JP" altLang="en-US" sz="1300" u="none" strike="noStrike">
                          <a:effectLst/>
                          <a:latin typeface="HGPｺﾞｼｯｸM" panose="020B0600000000000000" pitchFamily="50" charset="-128"/>
                          <a:ea typeface="HGPｺﾞｼｯｸM" panose="020B0600000000000000" pitchFamily="50" charset="-128"/>
                        </a:rPr>
                        <a:t>非木造</a:t>
                      </a:r>
                      <a:endParaRPr lang="ja-JP" altLang="en-US"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合算値</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extLst>
                  <a:ext uri="{0D108BD9-81ED-4DB2-BD59-A6C34878D82A}">
                    <a16:rowId xmlns:a16="http://schemas.microsoft.com/office/drawing/2014/main" val="10001"/>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三重</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81.2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190.4</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48.7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228.5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66.7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2"/>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滋賀</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93.8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234.9</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56.3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281.9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78.8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3"/>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京都</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81.3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268.1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48.8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321.7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76.1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4"/>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大阪</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84.5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382.6</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50.7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459.1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91.5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5"/>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兵庫</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93.6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307.8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56.2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369.4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87.5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6"/>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奈良</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93.6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219.8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56.2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263.8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76.9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7"/>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和歌山</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84.5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192.4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50.7</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230.9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68.7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8"/>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鳥取</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88.2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237.9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52.9</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285.5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76.2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09"/>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島根</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81.3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227.4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48.8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272.9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71.2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0"/>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岡山</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79.1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213.6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47.5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256.3</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68.3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1"/>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広島</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91.7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301.0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55.0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361.2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85.6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2"/>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山口</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82.4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206.8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49.4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248.2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69.3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3"/>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徳島</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87.1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188.2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52.3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225.8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69.6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4"/>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香川</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82.9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226.5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49.7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271.8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71.9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5"/>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愛媛</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84.1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223.4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50.5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268.1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72.2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6"/>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高知</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66.6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173.6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40.0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208.3</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56.8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7"/>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福岡</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100.6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345.8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60.4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415.0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95.8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8"/>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佐賀</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99.0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270.8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59.4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325.0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86.0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19"/>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長崎</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91.4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270.0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54.8</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324.0</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81.8</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0"/>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熊本</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97.9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253.4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58.7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304.1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83.3</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1"/>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大分</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86.9</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243.1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52.1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291.7</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76.1</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2"/>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宮崎</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85.5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225.4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51.3</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270.5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73.2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3"/>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鹿児島</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77.7</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204.5</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46.6</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245.4</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66.5</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4"/>
                  </a:ext>
                </a:extLst>
              </a:tr>
              <a:tr h="167855">
                <a:tc>
                  <a:txBody>
                    <a:bodyPr/>
                    <a:lstStyle/>
                    <a:p>
                      <a:pPr algn="ctr" fontAlgn="ctr"/>
                      <a:r>
                        <a:rPr lang="ja-JP" altLang="en-US" sz="1300" u="none" strike="noStrike" dirty="0">
                          <a:effectLst/>
                          <a:latin typeface="HGPｺﾞｼｯｸM" panose="020B0600000000000000" pitchFamily="50" charset="-128"/>
                          <a:ea typeface="HGPｺﾞｼｯｸM" panose="020B0600000000000000" pitchFamily="50" charset="-128"/>
                        </a:rPr>
                        <a:t>沖縄</a:t>
                      </a:r>
                      <a:endParaRPr lang="ja-JP" altLang="en-US"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6126" marT="6126" marB="0" anchor="ctr">
                    <a:solidFill>
                      <a:schemeClr val="accent3">
                        <a:lumMod val="20000"/>
                        <a:lumOff val="80000"/>
                      </a:schemeClr>
                    </a:solidFill>
                  </a:tcP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60.2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181.0</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36.1</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a:effectLst/>
                          <a:latin typeface="HGPｺﾞｼｯｸM" panose="020B0600000000000000" pitchFamily="50" charset="-128"/>
                          <a:ea typeface="HGPｺﾞｼｯｸM" panose="020B0600000000000000" pitchFamily="50" charset="-128"/>
                        </a:rPr>
                        <a:t>217.2</a:t>
                      </a:r>
                      <a:endParaRPr lang="en-US" altLang="ja-JP" sz="1300" b="0" i="0" u="none" strike="noStrike">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tc>
                  <a:txBody>
                    <a:bodyPr/>
                    <a:lstStyle/>
                    <a:p>
                      <a:pPr algn="r" fontAlgn="ctr"/>
                      <a:r>
                        <a:rPr lang="en-US" altLang="ja-JP" sz="1300" u="none" strike="noStrike" dirty="0">
                          <a:effectLst/>
                          <a:latin typeface="HGPｺﾞｼｯｸM" panose="020B0600000000000000" pitchFamily="50" charset="-128"/>
                          <a:ea typeface="HGPｺﾞｼｯｸM" panose="020B0600000000000000" pitchFamily="50" charset="-128"/>
                        </a:rPr>
                        <a:t>54.2</a:t>
                      </a:r>
                      <a:endParaRPr lang="en-US" altLang="ja-JP" sz="1300" b="0" i="0" u="none" strike="noStrike" dirty="0">
                        <a:solidFill>
                          <a:srgbClr val="000000"/>
                        </a:solidFill>
                        <a:effectLst/>
                        <a:latin typeface="HGPｺﾞｼｯｸM" panose="020B0600000000000000" pitchFamily="50" charset="-128"/>
                        <a:ea typeface="HGPｺﾞｼｯｸM" panose="020B0600000000000000" pitchFamily="50" charset="-128"/>
                      </a:endParaRPr>
                    </a:p>
                  </a:txBody>
                  <a:tcPr marL="6126" marR="72000" marT="6126" marB="0" anchor="ctr"/>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1417133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B51C4DDC-B5CC-472F-B3BC-31FEA4AE1936}" type="slidenum">
              <a:rPr lang="ja-JP" altLang="en-US" smtClean="0"/>
              <a:pPr/>
              <a:t>5</a:t>
            </a:fld>
            <a:endParaRPr lang="ja-JP" altLang="en-US"/>
          </a:p>
        </p:txBody>
      </p:sp>
      <p:sp>
        <p:nvSpPr>
          <p:cNvPr id="3" name="タイトル 1"/>
          <p:cNvSpPr txBox="1">
            <a:spLocks/>
          </p:cNvSpPr>
          <p:nvPr/>
        </p:nvSpPr>
        <p:spPr bwMode="auto">
          <a:xfrm>
            <a:off x="0" y="0"/>
            <a:ext cx="9144000" cy="439738"/>
          </a:xfrm>
          <a:prstGeom prst="rect">
            <a:avLst/>
          </a:prstGeom>
          <a:solidFill>
            <a:srgbClr val="4ABF56"/>
          </a:solidFill>
          <a:ln w="6350" cap="flat" cmpd="sng" algn="ctr">
            <a:noFill/>
            <a:prstDash val="solid"/>
            <a:miter lim="800000"/>
          </a:ln>
          <a:effectLst>
            <a:outerShdw blurRad="40000" dist="23000" dir="5400000" rotWithShape="0">
              <a:srgbClr val="000000">
                <a:alpha val="3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108000" rIns="91440" bIns="45720" numCol="1" rtlCol="0" anchor="ctr" anchorCtr="0" compatLnSpc="1">
            <a:prstTxWarp prst="textNoShape">
              <a:avLst/>
            </a:prstTxWarp>
            <a:noAutofit/>
          </a:bodyPr>
          <a:lstStyle>
            <a:lvl1pPr algn="ctr" rtl="0" eaLnBrk="0" fontAlgn="base" hangingPunct="0">
              <a:spcBef>
                <a:spcPct val="0"/>
              </a:spcBef>
              <a:spcAft>
                <a:spcPct val="0"/>
              </a:spcAft>
              <a:defRPr kumimoji="1" sz="4400" kern="1200">
                <a:solidFill>
                  <a:schemeClr val="lt1"/>
                </a:solidFill>
                <a:latin typeface="+mn-lt"/>
                <a:ea typeface="+mn-ea"/>
                <a:cs typeface="+mn-cs"/>
              </a:defRPr>
            </a:lvl1pPr>
            <a:lvl2pPr algn="ctr" rtl="0" eaLnBrk="0" fontAlgn="base" hangingPunct="0">
              <a:spcBef>
                <a:spcPct val="0"/>
              </a:spcBef>
              <a:spcAft>
                <a:spcPct val="0"/>
              </a:spcAft>
              <a:defRPr kumimoji="1" sz="4400">
                <a:solidFill>
                  <a:schemeClr val="lt1"/>
                </a:solidFill>
                <a:latin typeface="+mn-lt"/>
                <a:ea typeface="+mn-ea"/>
                <a:cs typeface="+mn-cs"/>
              </a:defRPr>
            </a:lvl2pPr>
            <a:lvl3pPr algn="ctr" rtl="0" eaLnBrk="0" fontAlgn="base" hangingPunct="0">
              <a:spcBef>
                <a:spcPct val="0"/>
              </a:spcBef>
              <a:spcAft>
                <a:spcPct val="0"/>
              </a:spcAft>
              <a:defRPr kumimoji="1" sz="4400">
                <a:solidFill>
                  <a:schemeClr val="lt1"/>
                </a:solidFill>
                <a:latin typeface="+mn-lt"/>
                <a:ea typeface="+mn-ea"/>
                <a:cs typeface="+mn-cs"/>
              </a:defRPr>
            </a:lvl3pPr>
            <a:lvl4pPr algn="ctr" rtl="0" eaLnBrk="0" fontAlgn="base" hangingPunct="0">
              <a:spcBef>
                <a:spcPct val="0"/>
              </a:spcBef>
              <a:spcAft>
                <a:spcPct val="0"/>
              </a:spcAft>
              <a:defRPr kumimoji="1" sz="4400">
                <a:solidFill>
                  <a:schemeClr val="lt1"/>
                </a:solidFill>
                <a:latin typeface="+mn-lt"/>
                <a:ea typeface="+mn-ea"/>
                <a:cs typeface="+mn-cs"/>
              </a:defRPr>
            </a:lvl4pPr>
            <a:lvl5pPr algn="ctr" rtl="0" eaLnBrk="0" fontAlgn="base" hangingPunct="0">
              <a:spcBef>
                <a:spcPct val="0"/>
              </a:spcBef>
              <a:spcAft>
                <a:spcPct val="0"/>
              </a:spcAft>
              <a:defRPr kumimoji="1" sz="4400">
                <a:solidFill>
                  <a:schemeClr val="lt1"/>
                </a:solidFill>
                <a:latin typeface="+mn-lt"/>
                <a:ea typeface="+mn-ea"/>
                <a:cs typeface="+mn-cs"/>
              </a:defRPr>
            </a:lvl5pPr>
            <a:lvl6pPr marL="457200" algn="ctr" rtl="0" fontAlgn="base">
              <a:spcBef>
                <a:spcPct val="0"/>
              </a:spcBef>
              <a:spcAft>
                <a:spcPct val="0"/>
              </a:spcAft>
              <a:defRPr kumimoji="1" sz="4400">
                <a:solidFill>
                  <a:schemeClr val="lt1"/>
                </a:solidFill>
                <a:latin typeface="+mn-lt"/>
                <a:ea typeface="+mn-ea"/>
                <a:cs typeface="+mn-cs"/>
              </a:defRPr>
            </a:lvl6pPr>
            <a:lvl7pPr marL="914400" algn="ctr" rtl="0" fontAlgn="base">
              <a:spcBef>
                <a:spcPct val="0"/>
              </a:spcBef>
              <a:spcAft>
                <a:spcPct val="0"/>
              </a:spcAft>
              <a:defRPr kumimoji="1" sz="4400">
                <a:solidFill>
                  <a:schemeClr val="lt1"/>
                </a:solidFill>
                <a:latin typeface="+mn-lt"/>
                <a:ea typeface="+mn-ea"/>
                <a:cs typeface="+mn-cs"/>
              </a:defRPr>
            </a:lvl7pPr>
            <a:lvl8pPr marL="1371600" algn="ctr" rtl="0" fontAlgn="base">
              <a:spcBef>
                <a:spcPct val="0"/>
              </a:spcBef>
              <a:spcAft>
                <a:spcPct val="0"/>
              </a:spcAft>
              <a:defRPr kumimoji="1" sz="4400">
                <a:solidFill>
                  <a:schemeClr val="lt1"/>
                </a:solidFill>
                <a:latin typeface="+mn-lt"/>
                <a:ea typeface="+mn-ea"/>
                <a:cs typeface="+mn-cs"/>
              </a:defRPr>
            </a:lvl8pPr>
            <a:lvl9pPr marL="1828800" algn="ctr" rtl="0" fontAlgn="base">
              <a:spcBef>
                <a:spcPct val="0"/>
              </a:spcBef>
              <a:spcAft>
                <a:spcPct val="0"/>
              </a:spcAft>
              <a:defRPr kumimoji="1" sz="4400">
                <a:solidFill>
                  <a:schemeClr val="lt1"/>
                </a:solidFill>
                <a:latin typeface="+mn-lt"/>
                <a:ea typeface="+mn-ea"/>
                <a:cs typeface="+mn-cs"/>
              </a:defRPr>
            </a:lvl9pPr>
          </a:lstStyle>
          <a:p>
            <a:pPr eaLnBrk="1" fontAlgn="auto" hangingPunct="1">
              <a:spcAft>
                <a:spcPts val="0"/>
              </a:spcAft>
              <a:defRPr/>
            </a:pPr>
            <a:r>
              <a:rPr lang="ja-JP" altLang="en-US" sz="2000" dirty="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災害廃棄物の組成</a:t>
            </a:r>
          </a:p>
        </p:txBody>
      </p:sp>
      <p:graphicFrame>
        <p:nvGraphicFramePr>
          <p:cNvPr id="4" name="表 3"/>
          <p:cNvGraphicFramePr>
            <a:graphicFrameLocks noGrp="1"/>
          </p:cNvGraphicFramePr>
          <p:nvPr>
            <p:extLst>
              <p:ext uri="{D42A27DB-BD31-4B8C-83A1-F6EECF244321}">
                <p14:modId xmlns:p14="http://schemas.microsoft.com/office/powerpoint/2010/main" val="1910274762"/>
              </p:ext>
            </p:extLst>
          </p:nvPr>
        </p:nvGraphicFramePr>
        <p:xfrm>
          <a:off x="323529" y="1136016"/>
          <a:ext cx="8712973" cy="2657219"/>
        </p:xfrm>
        <a:graphic>
          <a:graphicData uri="http://schemas.openxmlformats.org/drawingml/2006/table">
            <a:tbl>
              <a:tblPr>
                <a:tableStyleId>{8799B23B-EC83-4686-B30A-512413B5E67A}</a:tableStyleId>
              </a:tblPr>
              <a:tblGrid>
                <a:gridCol w="1656185">
                  <a:extLst>
                    <a:ext uri="{9D8B030D-6E8A-4147-A177-3AD203B41FA5}">
                      <a16:colId xmlns:a16="http://schemas.microsoft.com/office/drawing/2014/main" val="20000"/>
                    </a:ext>
                  </a:extLst>
                </a:gridCol>
                <a:gridCol w="1368153">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1152127">
                  <a:extLst>
                    <a:ext uri="{9D8B030D-6E8A-4147-A177-3AD203B41FA5}">
                      <a16:colId xmlns:a16="http://schemas.microsoft.com/office/drawing/2014/main" val="20003"/>
                    </a:ext>
                  </a:extLst>
                </a:gridCol>
                <a:gridCol w="1080121">
                  <a:extLst>
                    <a:ext uri="{9D8B030D-6E8A-4147-A177-3AD203B41FA5}">
                      <a16:colId xmlns:a16="http://schemas.microsoft.com/office/drawing/2014/main" val="20004"/>
                    </a:ext>
                  </a:extLst>
                </a:gridCol>
                <a:gridCol w="1224135">
                  <a:extLst>
                    <a:ext uri="{9D8B030D-6E8A-4147-A177-3AD203B41FA5}">
                      <a16:colId xmlns:a16="http://schemas.microsoft.com/office/drawing/2014/main" val="20005"/>
                    </a:ext>
                  </a:extLst>
                </a:gridCol>
                <a:gridCol w="1224140">
                  <a:extLst>
                    <a:ext uri="{9D8B030D-6E8A-4147-A177-3AD203B41FA5}">
                      <a16:colId xmlns:a16="http://schemas.microsoft.com/office/drawing/2014/main" val="20006"/>
                    </a:ext>
                  </a:extLst>
                </a:gridCol>
              </a:tblGrid>
              <a:tr h="648072">
                <a:tc>
                  <a:txBody>
                    <a:bodyPr/>
                    <a:lstStyle/>
                    <a:p>
                      <a:pPr algn="l" fontAlgn="ctr"/>
                      <a:r>
                        <a:rPr lang="ja-JP" altLang="en-US" sz="1800" u="none" strike="noStrike" dirty="0">
                          <a:effectLst/>
                        </a:rPr>
                        <a:t>　</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gridSpan="2">
                  <a:txBody>
                    <a:bodyPr/>
                    <a:lstStyle/>
                    <a:p>
                      <a:pPr algn="ctr" fontAlgn="ctr"/>
                      <a:r>
                        <a:rPr lang="ja-JP" altLang="en-US" sz="1800" u="none" strike="noStrike" dirty="0">
                          <a:effectLst/>
                        </a:rPr>
                        <a:t>グランドデザイン</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tc gridSpan="2">
                  <a:txBody>
                    <a:bodyPr/>
                    <a:lstStyle/>
                    <a:p>
                      <a:pPr algn="ctr" fontAlgn="ctr"/>
                      <a:r>
                        <a:rPr lang="zh-TW" altLang="en-US" sz="1800" u="none" strike="noStrike" dirty="0">
                          <a:effectLst/>
                        </a:rPr>
                        <a:t>東日本</a:t>
                      </a:r>
                      <a:r>
                        <a:rPr lang="ja-JP" altLang="en-US" sz="1800" u="none" strike="noStrike" dirty="0">
                          <a:effectLst/>
                        </a:rPr>
                        <a:t>大震災処理</a:t>
                      </a:r>
                      <a:endParaRPr lang="en-US" altLang="ja-JP" sz="1800" u="none" strike="noStrike" dirty="0">
                        <a:effectLst/>
                      </a:endParaRPr>
                    </a:p>
                    <a:p>
                      <a:pPr algn="ctr" fontAlgn="ctr"/>
                      <a:r>
                        <a:rPr lang="zh-TW" altLang="en-US" sz="1800" u="none" strike="noStrike" dirty="0">
                          <a:effectLst/>
                        </a:rPr>
                        <a:t>実績（最終）</a:t>
                      </a:r>
                      <a:endParaRPr lang="zh-TW"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tc gridSpan="2">
                  <a:txBody>
                    <a:bodyPr/>
                    <a:lstStyle/>
                    <a:p>
                      <a:pPr algn="ctr" fontAlgn="ctr"/>
                      <a:r>
                        <a:rPr lang="en-US" altLang="ja-JP" sz="1800" u="none" strike="noStrike" dirty="0">
                          <a:effectLst/>
                        </a:rPr>
                        <a:t>H28</a:t>
                      </a:r>
                      <a:r>
                        <a:rPr lang="ja-JP" altLang="en-US" sz="1800" u="none" strike="noStrike" dirty="0">
                          <a:effectLst/>
                        </a:rPr>
                        <a:t>熊本</a:t>
                      </a:r>
                      <a:r>
                        <a:rPr lang="ja-JP" altLang="en-US" sz="1800" u="none" strike="noStrike" dirty="0" smtClean="0">
                          <a:effectLst/>
                        </a:rPr>
                        <a:t>地震</a:t>
                      </a:r>
                      <a:endParaRPr lang="en-US" altLang="ja-JP" sz="1800" u="none" strike="noStrike" dirty="0" smtClean="0">
                        <a:effectLst/>
                      </a:endParaRPr>
                    </a:p>
                    <a:p>
                      <a:pPr algn="ctr" fontAlgn="ctr"/>
                      <a:r>
                        <a:rPr lang="ja-JP" altLang="en-US" sz="1800" b="0" i="0" u="none" strike="noStrike" dirty="0" smtClean="0">
                          <a:solidFill>
                            <a:srgbClr val="000000"/>
                          </a:solidFill>
                          <a:effectLst/>
                          <a:latin typeface="HGPｺﾞｼｯｸM"/>
                        </a:rPr>
                        <a:t>（処理実行計画第</a:t>
                      </a:r>
                      <a:r>
                        <a:rPr lang="en-US" altLang="ja-JP" sz="1800" b="0" i="0" u="none" strike="noStrike" dirty="0" smtClean="0">
                          <a:solidFill>
                            <a:srgbClr val="000000"/>
                          </a:solidFill>
                          <a:effectLst/>
                          <a:latin typeface="HGPｺﾞｼｯｸM"/>
                        </a:rPr>
                        <a:t>2</a:t>
                      </a:r>
                      <a:r>
                        <a:rPr lang="ja-JP" altLang="en-US" sz="1800" b="0" i="0" u="none" strike="noStrike" dirty="0" smtClean="0">
                          <a:solidFill>
                            <a:srgbClr val="000000"/>
                          </a:solidFill>
                          <a:effectLst/>
                          <a:latin typeface="HGPｺﾞｼｯｸM"/>
                        </a:rPr>
                        <a:t>版）</a:t>
                      </a:r>
                      <a:r>
                        <a:rPr lang="ja-JP" altLang="en-US" sz="1800" b="0" i="0" u="none" strike="noStrike" baseline="30000" dirty="0" smtClean="0">
                          <a:solidFill>
                            <a:srgbClr val="000000"/>
                          </a:solidFill>
                          <a:effectLst/>
                          <a:latin typeface="HGPｺﾞｼｯｸM"/>
                        </a:rPr>
                        <a:t>注）</a:t>
                      </a:r>
                      <a:endParaRPr lang="ja-JP" altLang="en-US" sz="1800" b="0" i="0" u="none" strike="noStrike" baseline="30000"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10000"/>
                  </a:ext>
                </a:extLst>
              </a:tr>
              <a:tr h="287021">
                <a:tc>
                  <a:txBody>
                    <a:bodyPr/>
                    <a:lstStyle/>
                    <a:p>
                      <a:pPr algn="ctr" fontAlgn="ctr"/>
                      <a:r>
                        <a:rPr lang="ja-JP" altLang="en-US" sz="1800" u="none" strike="noStrike" dirty="0">
                          <a:effectLst/>
                        </a:rPr>
                        <a:t>柱角材</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a:effectLst/>
                        </a:rPr>
                        <a:t>5.4%</a:t>
                      </a:r>
                      <a:endParaRPr lang="en-US" altLang="ja-JP" sz="1800" b="0" i="0" u="none" strike="noStrike" dirty="0">
                        <a:solidFill>
                          <a:srgbClr val="000000"/>
                        </a:solidFill>
                        <a:effectLst/>
                        <a:latin typeface="HGPｺﾞｼｯｸM"/>
                      </a:endParaRPr>
                    </a:p>
                  </a:txBody>
                  <a:tcPr marL="6351" marR="6351" marT="6351" marB="0" anchor="ctr"/>
                </a:tc>
                <a:tc rowSpan="2">
                  <a:txBody>
                    <a:bodyPr/>
                    <a:lstStyle/>
                    <a:p>
                      <a:pPr algn="ctr" fontAlgn="ctr"/>
                      <a:r>
                        <a:rPr lang="en-US" altLang="ja-JP" sz="1800" u="none" strike="noStrike" dirty="0">
                          <a:effectLst/>
                        </a:rPr>
                        <a:t>23.4%</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a:effectLst/>
                        </a:rPr>
                        <a:t>4%</a:t>
                      </a:r>
                      <a:endParaRPr lang="en-US" altLang="ja-JP" sz="1800" b="0" i="0" u="none" strike="noStrike" dirty="0">
                        <a:solidFill>
                          <a:srgbClr val="000000"/>
                        </a:solidFill>
                        <a:effectLst/>
                        <a:latin typeface="HGPｺﾞｼｯｸM"/>
                      </a:endParaRPr>
                    </a:p>
                  </a:txBody>
                  <a:tcPr marL="6351" marR="6351" marT="6351" marB="0" anchor="ctr"/>
                </a:tc>
                <a:tc rowSpan="2">
                  <a:txBody>
                    <a:bodyPr/>
                    <a:lstStyle/>
                    <a:p>
                      <a:pPr algn="ctr" fontAlgn="ctr"/>
                      <a:r>
                        <a:rPr lang="en-US" altLang="ja-JP" sz="1800" u="none" strike="noStrike" dirty="0">
                          <a:effectLst/>
                        </a:rPr>
                        <a:t>20%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15.7%</a:t>
                      </a:r>
                      <a:endParaRPr lang="en-US" altLang="ja-JP" sz="1800" b="0" i="0" u="none" strike="noStrike" dirty="0">
                        <a:solidFill>
                          <a:srgbClr val="000000"/>
                        </a:solidFill>
                        <a:effectLst/>
                        <a:latin typeface="HGPｺﾞｼｯｸM"/>
                      </a:endParaRPr>
                    </a:p>
                  </a:txBody>
                  <a:tcPr marL="6351" marR="6351" marT="6351" marB="0" anchor="ctr"/>
                </a:tc>
                <a:tc rowSpan="2">
                  <a:txBody>
                    <a:bodyPr/>
                    <a:lstStyle/>
                    <a:p>
                      <a:pPr algn="ctr" fontAlgn="ctr"/>
                      <a:r>
                        <a:rPr lang="en-US" altLang="ja-JP" sz="1800" u="none" strike="noStrike" dirty="0" smtClean="0">
                          <a:effectLst/>
                        </a:rPr>
                        <a:t>20.2%</a:t>
                      </a:r>
                      <a:endParaRPr lang="en-US" altLang="ja-JP" sz="1800" b="0" i="0" u="none" strike="noStrike" dirty="0">
                        <a:solidFill>
                          <a:srgbClr val="000000"/>
                        </a:solidFill>
                        <a:effectLst/>
                        <a:latin typeface="HGPｺﾞｼｯｸM"/>
                      </a:endParaRPr>
                    </a:p>
                  </a:txBody>
                  <a:tcPr marL="6351" marR="6351" marT="6351" marB="0" anchor="ctr"/>
                </a:tc>
                <a:extLst>
                  <a:ext uri="{0D108BD9-81ED-4DB2-BD59-A6C34878D82A}">
                    <a16:rowId xmlns:a16="http://schemas.microsoft.com/office/drawing/2014/main" val="10001"/>
                  </a:ext>
                </a:extLst>
              </a:tr>
              <a:tr h="287021">
                <a:tc>
                  <a:txBody>
                    <a:bodyPr/>
                    <a:lstStyle/>
                    <a:p>
                      <a:pPr algn="ctr" fontAlgn="ctr"/>
                      <a:r>
                        <a:rPr lang="ja-JP" altLang="en-US" sz="1800" u="none" strike="noStrike" dirty="0">
                          <a:effectLst/>
                        </a:rPr>
                        <a:t>可燃物</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a:effectLst/>
                        </a:rPr>
                        <a:t>18%</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a:effectLst/>
                        </a:rPr>
                        <a:t>16%</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4.5%</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extLst>
                  <a:ext uri="{0D108BD9-81ED-4DB2-BD59-A6C34878D82A}">
                    <a16:rowId xmlns:a16="http://schemas.microsoft.com/office/drawing/2014/main" val="10002"/>
                  </a:ext>
                </a:extLst>
              </a:tr>
              <a:tr h="287021">
                <a:tc>
                  <a:txBody>
                    <a:bodyPr/>
                    <a:lstStyle/>
                    <a:p>
                      <a:pPr algn="ctr" fontAlgn="ctr"/>
                      <a:r>
                        <a:rPr lang="ja-JP" altLang="en-US" sz="1800" u="none" strike="noStrike" dirty="0">
                          <a:effectLst/>
                        </a:rPr>
                        <a:t>不燃物</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a:effectLst/>
                        </a:rPr>
                        <a:t>18%</a:t>
                      </a:r>
                      <a:endParaRPr lang="en-US" altLang="ja-JP" sz="1800" b="0" i="0" u="none" strike="noStrike" dirty="0">
                        <a:solidFill>
                          <a:srgbClr val="000000"/>
                        </a:solidFill>
                        <a:effectLst/>
                        <a:latin typeface="HGPｺﾞｼｯｸM"/>
                      </a:endParaRPr>
                    </a:p>
                  </a:txBody>
                  <a:tcPr marL="6351" marR="6351" marT="6351" marB="0" anchor="ctr"/>
                </a:tc>
                <a:tc rowSpan="4">
                  <a:txBody>
                    <a:bodyPr/>
                    <a:lstStyle/>
                    <a:p>
                      <a:pPr algn="ctr" fontAlgn="ctr"/>
                      <a:r>
                        <a:rPr lang="en-US" altLang="ja-JP" sz="1800" u="none" strike="noStrike">
                          <a:effectLst/>
                        </a:rPr>
                        <a:t>76.6%</a:t>
                      </a:r>
                      <a:endParaRPr lang="en-US" altLang="ja-JP" sz="1800" b="0" i="0" u="none" strike="noStrike">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a:effectLst/>
                        </a:rPr>
                        <a:t>30%</a:t>
                      </a:r>
                      <a:endParaRPr lang="en-US" altLang="ja-JP" sz="1800" b="0" i="0" u="none" strike="noStrike" dirty="0">
                        <a:solidFill>
                          <a:srgbClr val="000000"/>
                        </a:solidFill>
                        <a:effectLst/>
                        <a:latin typeface="HGPｺﾞｼｯｸM"/>
                      </a:endParaRPr>
                    </a:p>
                  </a:txBody>
                  <a:tcPr marL="6351" marR="6351" marT="6351" marB="0" anchor="ctr"/>
                </a:tc>
                <a:tc rowSpan="4">
                  <a:txBody>
                    <a:bodyPr/>
                    <a:lstStyle/>
                    <a:p>
                      <a:pPr algn="ctr" fontAlgn="ctr"/>
                      <a:r>
                        <a:rPr lang="en-US" altLang="ja-JP" sz="1800" u="none" strike="noStrike" dirty="0">
                          <a:effectLst/>
                        </a:rPr>
                        <a:t>80%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24.7%</a:t>
                      </a:r>
                      <a:endParaRPr lang="en-US" altLang="ja-JP" sz="1800" b="0" i="0" u="none" strike="noStrike" dirty="0">
                        <a:solidFill>
                          <a:srgbClr val="000000"/>
                        </a:solidFill>
                        <a:effectLst/>
                        <a:latin typeface="HGPｺﾞｼｯｸM"/>
                      </a:endParaRPr>
                    </a:p>
                  </a:txBody>
                  <a:tcPr marL="6351" marR="6351" marT="6351" marB="0" anchor="ctr"/>
                </a:tc>
                <a:tc rowSpan="4">
                  <a:txBody>
                    <a:bodyPr/>
                    <a:lstStyle/>
                    <a:p>
                      <a:pPr algn="ctr" fontAlgn="ctr"/>
                      <a:r>
                        <a:rPr lang="en-US" altLang="ja-JP" sz="1800" u="none" strike="noStrike" dirty="0" smtClean="0">
                          <a:effectLst/>
                        </a:rPr>
                        <a:t>79.8%</a:t>
                      </a:r>
                      <a:endParaRPr lang="en-US" altLang="ja-JP" sz="1800" b="0" i="0" u="none" strike="noStrike" dirty="0">
                        <a:solidFill>
                          <a:srgbClr val="000000"/>
                        </a:solidFill>
                        <a:effectLst/>
                        <a:latin typeface="HGPｺﾞｼｯｸM"/>
                      </a:endParaRPr>
                    </a:p>
                  </a:txBody>
                  <a:tcPr marL="6351" marR="6351" marT="6351" marB="0" anchor="ctr"/>
                </a:tc>
                <a:extLst>
                  <a:ext uri="{0D108BD9-81ED-4DB2-BD59-A6C34878D82A}">
                    <a16:rowId xmlns:a16="http://schemas.microsoft.com/office/drawing/2014/main" val="10003"/>
                  </a:ext>
                </a:extLst>
              </a:tr>
              <a:tr h="287021">
                <a:tc>
                  <a:txBody>
                    <a:bodyPr/>
                    <a:lstStyle/>
                    <a:p>
                      <a:pPr algn="ctr" fontAlgn="ctr"/>
                      <a:r>
                        <a:rPr lang="ja-JP" altLang="en-US" sz="1800" u="none" strike="noStrike" dirty="0">
                          <a:effectLst/>
                        </a:rPr>
                        <a:t>コンクリートが</a:t>
                      </a:r>
                      <a:r>
                        <a:rPr lang="ja-JP" altLang="en-US" sz="1800" u="none" strike="noStrike" dirty="0" err="1">
                          <a:effectLst/>
                        </a:rPr>
                        <a:t>ら</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a:effectLst/>
                        </a:rPr>
                        <a:t>52%</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a:effectLst/>
                        </a:rPr>
                        <a:t>43%</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47.4%</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extLst>
                  <a:ext uri="{0D108BD9-81ED-4DB2-BD59-A6C34878D82A}">
                    <a16:rowId xmlns:a16="http://schemas.microsoft.com/office/drawing/2014/main" val="10004"/>
                  </a:ext>
                </a:extLst>
              </a:tr>
              <a:tr h="287021">
                <a:tc>
                  <a:txBody>
                    <a:bodyPr/>
                    <a:lstStyle/>
                    <a:p>
                      <a:pPr algn="ctr" fontAlgn="ctr"/>
                      <a:r>
                        <a:rPr lang="ja-JP" altLang="en-US" sz="1800" u="none" strike="noStrike" dirty="0">
                          <a:effectLst/>
                        </a:rPr>
                        <a:t>金属</a:t>
                      </a:r>
                      <a:r>
                        <a:rPr lang="ja-JP" altLang="en-US" sz="1800" u="none" strike="noStrike" dirty="0" err="1">
                          <a:effectLst/>
                        </a:rPr>
                        <a:t>くず</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a:effectLst/>
                        </a:rPr>
                        <a:t>6.6%</a:t>
                      </a:r>
                      <a:endParaRPr lang="en-US" altLang="ja-JP" sz="1800" b="0" i="0" u="none" strike="noStrike">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a:effectLst/>
                        </a:rPr>
                        <a:t>3%</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0.5%</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extLst>
                  <a:ext uri="{0D108BD9-81ED-4DB2-BD59-A6C34878D82A}">
                    <a16:rowId xmlns:a16="http://schemas.microsoft.com/office/drawing/2014/main" val="10005"/>
                  </a:ext>
                </a:extLst>
              </a:tr>
              <a:tr h="287021">
                <a:tc>
                  <a:txBody>
                    <a:bodyPr/>
                    <a:lstStyle/>
                    <a:p>
                      <a:pPr algn="ctr" fontAlgn="ctr"/>
                      <a:r>
                        <a:rPr lang="ja-JP" altLang="en-US" sz="1800" u="none" strike="noStrike" dirty="0">
                          <a:effectLst/>
                        </a:rPr>
                        <a:t>その他</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a:effectLst/>
                        </a:rPr>
                        <a:t>0%</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a:effectLst/>
                        </a:rPr>
                        <a:t>4%</a:t>
                      </a:r>
                      <a:endParaRPr lang="en-US" altLang="ja-JP" sz="1800" b="0" i="0" u="none" strike="noStrike">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7.2%</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extLst>
                  <a:ext uri="{0D108BD9-81ED-4DB2-BD59-A6C34878D82A}">
                    <a16:rowId xmlns:a16="http://schemas.microsoft.com/office/drawing/2014/main" val="10006"/>
                  </a:ext>
                </a:extLst>
              </a:tr>
              <a:tr h="287021">
                <a:tc>
                  <a:txBody>
                    <a:bodyPr/>
                    <a:lstStyle/>
                    <a:p>
                      <a:pPr algn="ctr" fontAlgn="ctr"/>
                      <a:r>
                        <a:rPr lang="ja-JP" altLang="en-US" sz="1800" u="none" strike="noStrike" dirty="0">
                          <a:effectLst/>
                        </a:rPr>
                        <a:t>合計</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a:effectLst/>
                        </a:rPr>
                        <a:t>100%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l" fontAlgn="ctr"/>
                      <a:r>
                        <a:rPr lang="ja-JP" altLang="en-US" sz="1800" u="none" strike="noStrike" dirty="0">
                          <a:effectLst/>
                        </a:rPr>
                        <a:t>　</a:t>
                      </a:r>
                      <a:endParaRPr lang="ja-JP" altLang="en-US"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a:effectLst/>
                        </a:rPr>
                        <a:t>100%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l" fontAlgn="ctr"/>
                      <a:r>
                        <a:rPr lang="ja-JP" altLang="en-US" sz="1800" u="none" strike="noStrike">
                          <a:effectLst/>
                        </a:rPr>
                        <a:t>　</a:t>
                      </a:r>
                      <a:endParaRPr lang="ja-JP" altLang="en-US" sz="1800" b="0" i="0" u="none" strike="noStrike">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a:effectLst/>
                        </a:rPr>
                        <a:t>100%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l" fontAlgn="ctr"/>
                      <a:r>
                        <a:rPr lang="ja-JP" altLang="en-US" sz="1800" u="none" strike="noStrike" dirty="0">
                          <a:effectLst/>
                        </a:rPr>
                        <a:t>　</a:t>
                      </a:r>
                      <a:endParaRPr lang="ja-JP" altLang="en-US" sz="1800" b="0" i="0" u="none" strike="noStrike" dirty="0">
                        <a:solidFill>
                          <a:srgbClr val="000000"/>
                        </a:solidFill>
                        <a:effectLst/>
                        <a:latin typeface="HGPｺﾞｼｯｸM"/>
                      </a:endParaRPr>
                    </a:p>
                  </a:txBody>
                  <a:tcPr marL="6351" marR="6351" marT="6351" marB="0" anchor="ctr"/>
                </a:tc>
                <a:extLst>
                  <a:ext uri="{0D108BD9-81ED-4DB2-BD59-A6C34878D82A}">
                    <a16:rowId xmlns:a16="http://schemas.microsoft.com/office/drawing/2014/main" val="10007"/>
                  </a:ext>
                </a:extLst>
              </a:tr>
            </a:tbl>
          </a:graphicData>
        </a:graphic>
      </p:graphicFrame>
      <p:sp>
        <p:nvSpPr>
          <p:cNvPr id="7" name="テキスト ボックス 6">
            <a:extLst>
              <a:ext uri="{FF2B5EF4-FFF2-40B4-BE49-F238E27FC236}">
                <a16:creationId xmlns:a16="http://schemas.microsoft.com/office/drawing/2014/main" id="{F4DF050E-5A7C-47BC-8C8A-DA628476DA3E}"/>
              </a:ext>
            </a:extLst>
          </p:cNvPr>
          <p:cNvSpPr txBox="1"/>
          <p:nvPr/>
        </p:nvSpPr>
        <p:spPr>
          <a:xfrm>
            <a:off x="3347864" y="836712"/>
            <a:ext cx="2723823" cy="369332"/>
          </a:xfrm>
          <a:prstGeom prst="rect">
            <a:avLst/>
          </a:prstGeom>
          <a:noFill/>
        </p:spPr>
        <p:txBody>
          <a:bodyPr wrap="none" rtlCol="0">
            <a:spAutoFit/>
          </a:bodyPr>
          <a:lstStyle/>
          <a:p>
            <a:r>
              <a:rPr kumimoji="1" lang="ja-JP" altLang="en-US" dirty="0" smtClean="0"/>
              <a:t>処理実績（選別後）の</a:t>
            </a:r>
            <a:r>
              <a:rPr kumimoji="1" lang="ja-JP" altLang="en-US" dirty="0"/>
              <a:t>組成</a:t>
            </a:r>
          </a:p>
        </p:txBody>
      </p:sp>
      <p:sp>
        <p:nvSpPr>
          <p:cNvPr id="13" name="テキスト ボックス 12">
            <a:extLst>
              <a:ext uri="{FF2B5EF4-FFF2-40B4-BE49-F238E27FC236}">
                <a16:creationId xmlns:a16="http://schemas.microsoft.com/office/drawing/2014/main" id="{C2BAC33F-7D64-4784-A5B7-2C8C04350297}"/>
              </a:ext>
            </a:extLst>
          </p:cNvPr>
          <p:cNvSpPr txBox="1"/>
          <p:nvPr/>
        </p:nvSpPr>
        <p:spPr>
          <a:xfrm>
            <a:off x="3779912" y="3734714"/>
            <a:ext cx="2031325" cy="369332"/>
          </a:xfrm>
          <a:prstGeom prst="rect">
            <a:avLst/>
          </a:prstGeom>
          <a:noFill/>
        </p:spPr>
        <p:txBody>
          <a:bodyPr wrap="none" rtlCol="0">
            <a:spAutoFit/>
          </a:bodyPr>
          <a:lstStyle/>
          <a:p>
            <a:r>
              <a:rPr kumimoji="1" lang="ja-JP" altLang="en-US" dirty="0" smtClean="0"/>
              <a:t>家屋解体時の</a:t>
            </a:r>
            <a:r>
              <a:rPr kumimoji="1" lang="ja-JP" altLang="en-US" dirty="0"/>
              <a:t>組成</a:t>
            </a:r>
          </a:p>
        </p:txBody>
      </p:sp>
      <p:graphicFrame>
        <p:nvGraphicFramePr>
          <p:cNvPr id="8" name="表 7"/>
          <p:cNvGraphicFramePr>
            <a:graphicFrameLocks noGrp="1"/>
          </p:cNvGraphicFramePr>
          <p:nvPr>
            <p:extLst>
              <p:ext uri="{D42A27DB-BD31-4B8C-83A1-F6EECF244321}">
                <p14:modId xmlns:p14="http://schemas.microsoft.com/office/powerpoint/2010/main" val="1543024088"/>
              </p:ext>
            </p:extLst>
          </p:nvPr>
        </p:nvGraphicFramePr>
        <p:xfrm>
          <a:off x="208257" y="4056495"/>
          <a:ext cx="8712970" cy="2570489"/>
        </p:xfrm>
        <a:graphic>
          <a:graphicData uri="http://schemas.openxmlformats.org/drawingml/2006/table">
            <a:tbl>
              <a:tblPr>
                <a:tableStyleId>{8799B23B-EC83-4686-B30A-512413B5E67A}</a:tableStyleId>
              </a:tblPr>
              <a:tblGrid>
                <a:gridCol w="1563866">
                  <a:extLst>
                    <a:ext uri="{9D8B030D-6E8A-4147-A177-3AD203B41FA5}">
                      <a16:colId xmlns:a16="http://schemas.microsoft.com/office/drawing/2014/main" val="20000"/>
                    </a:ext>
                  </a:extLst>
                </a:gridCol>
                <a:gridCol w="893638">
                  <a:extLst>
                    <a:ext uri="{9D8B030D-6E8A-4147-A177-3AD203B41FA5}">
                      <a16:colId xmlns:a16="http://schemas.microsoft.com/office/drawing/2014/main" val="20001"/>
                    </a:ext>
                  </a:extLst>
                </a:gridCol>
                <a:gridCol w="893638">
                  <a:extLst>
                    <a:ext uri="{9D8B030D-6E8A-4147-A177-3AD203B41FA5}">
                      <a16:colId xmlns:a16="http://schemas.microsoft.com/office/drawing/2014/main" val="20002"/>
                    </a:ext>
                  </a:extLst>
                </a:gridCol>
                <a:gridCol w="893638">
                  <a:extLst>
                    <a:ext uri="{9D8B030D-6E8A-4147-A177-3AD203B41FA5}">
                      <a16:colId xmlns:a16="http://schemas.microsoft.com/office/drawing/2014/main" val="20005"/>
                    </a:ext>
                  </a:extLst>
                </a:gridCol>
                <a:gridCol w="893638">
                  <a:extLst>
                    <a:ext uri="{9D8B030D-6E8A-4147-A177-3AD203B41FA5}">
                      <a16:colId xmlns:a16="http://schemas.microsoft.com/office/drawing/2014/main" val="20006"/>
                    </a:ext>
                  </a:extLst>
                </a:gridCol>
                <a:gridCol w="893638">
                  <a:extLst>
                    <a:ext uri="{9D8B030D-6E8A-4147-A177-3AD203B41FA5}">
                      <a16:colId xmlns:a16="http://schemas.microsoft.com/office/drawing/2014/main" val="20007"/>
                    </a:ext>
                  </a:extLst>
                </a:gridCol>
                <a:gridCol w="893638">
                  <a:extLst>
                    <a:ext uri="{9D8B030D-6E8A-4147-A177-3AD203B41FA5}">
                      <a16:colId xmlns:a16="http://schemas.microsoft.com/office/drawing/2014/main" val="20008"/>
                    </a:ext>
                  </a:extLst>
                </a:gridCol>
                <a:gridCol w="893638">
                  <a:extLst>
                    <a:ext uri="{9D8B030D-6E8A-4147-A177-3AD203B41FA5}">
                      <a16:colId xmlns:a16="http://schemas.microsoft.com/office/drawing/2014/main" val="20009"/>
                    </a:ext>
                  </a:extLst>
                </a:gridCol>
                <a:gridCol w="893638">
                  <a:extLst>
                    <a:ext uri="{9D8B030D-6E8A-4147-A177-3AD203B41FA5}">
                      <a16:colId xmlns:a16="http://schemas.microsoft.com/office/drawing/2014/main" val="20010"/>
                    </a:ext>
                  </a:extLst>
                </a:gridCol>
              </a:tblGrid>
              <a:tr h="195568">
                <a:tc>
                  <a:txBody>
                    <a:bodyPr/>
                    <a:lstStyle/>
                    <a:p>
                      <a:pPr algn="l" fontAlgn="ct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gridSpan="4">
                  <a:txBody>
                    <a:bodyPr/>
                    <a:lstStyle/>
                    <a:p>
                      <a:pPr algn="ctr" fontAlgn="ctr"/>
                      <a:r>
                        <a:rPr lang="en-US" altLang="ja-JP" sz="1800" u="none" strike="noStrike" dirty="0" smtClean="0">
                          <a:effectLst/>
                        </a:rPr>
                        <a:t>H28</a:t>
                      </a:r>
                      <a:r>
                        <a:rPr lang="ja-JP" altLang="en-US" sz="1800" u="none" strike="noStrike" dirty="0" smtClean="0">
                          <a:effectLst/>
                        </a:rPr>
                        <a:t>熊本地震ﾓﾃﾞﾙ解体</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tc hMerge="1">
                  <a:txBody>
                    <a:bodyPr/>
                    <a:lstStyle/>
                    <a:p>
                      <a:pPr algn="ctr" fontAlgn="ct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tc gridSpan="4">
                  <a:txBody>
                    <a:bodyPr/>
                    <a:lstStyle/>
                    <a:p>
                      <a:pPr algn="ctr" fontAlgn="ctr"/>
                      <a:r>
                        <a:rPr lang="ja-JP" altLang="en-US" sz="1800" b="0" i="0" u="none" strike="noStrike" dirty="0" smtClean="0">
                          <a:solidFill>
                            <a:srgbClr val="000000"/>
                          </a:solidFill>
                          <a:effectLst/>
                          <a:latin typeface="HGPｺﾞｼｯｸM"/>
                        </a:rPr>
                        <a:t>文献値</a:t>
                      </a:r>
                      <a:r>
                        <a:rPr lang="ja-JP" altLang="en-US" sz="1800" b="0" i="0" u="none" strike="noStrike" baseline="30000" dirty="0" smtClean="0">
                          <a:solidFill>
                            <a:srgbClr val="000000"/>
                          </a:solidFill>
                          <a:effectLst/>
                          <a:latin typeface="HGPｺﾞｼｯｸM"/>
                        </a:rPr>
                        <a:t>注）</a:t>
                      </a:r>
                      <a:r>
                        <a:rPr lang="ja-JP" altLang="en-US" sz="1800" b="0" i="0" u="none" strike="noStrike" dirty="0" smtClean="0">
                          <a:solidFill>
                            <a:srgbClr val="000000"/>
                          </a:solidFill>
                          <a:effectLst/>
                          <a:latin typeface="HGPｺﾞｼｯｸM"/>
                        </a:rPr>
                        <a:t>から求まる組成</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pPr algn="ctr" fontAlgn="ct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pPr algn="ctr" fontAlgn="ct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10008"/>
                  </a:ext>
                </a:extLst>
              </a:tr>
              <a:tr h="130921">
                <a:tc>
                  <a:txBody>
                    <a:bodyPr/>
                    <a:lstStyle/>
                    <a:p>
                      <a:pPr algn="l" fontAlgn="ctr"/>
                      <a:r>
                        <a:rPr lang="ja-JP" altLang="en-US" sz="1800" u="none" strike="noStrike" dirty="0">
                          <a:effectLst/>
                        </a:rPr>
                        <a:t>　</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gridSpan="2">
                  <a:txBody>
                    <a:bodyPr/>
                    <a:lstStyle/>
                    <a:p>
                      <a:pPr algn="ctr" fontAlgn="ctr"/>
                      <a:r>
                        <a:rPr lang="ja-JP" altLang="en-US" sz="1800" b="0" i="0" u="none" strike="noStrike" dirty="0" smtClean="0">
                          <a:solidFill>
                            <a:srgbClr val="000000"/>
                          </a:solidFill>
                          <a:effectLst/>
                          <a:latin typeface="HGPｺﾞｼｯｸM"/>
                        </a:rPr>
                        <a:t>木造</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tc gridSpan="2">
                  <a:txBody>
                    <a:bodyPr/>
                    <a:lstStyle/>
                    <a:p>
                      <a:pPr algn="ctr" fontAlgn="ctr"/>
                      <a:r>
                        <a:rPr lang="ja-JP" altLang="en-US" sz="1800" u="none" strike="noStrike" dirty="0" smtClean="0">
                          <a:effectLst/>
                        </a:rPr>
                        <a:t>非木造</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tc gridSpan="2">
                  <a:txBody>
                    <a:bodyPr/>
                    <a:lstStyle/>
                    <a:p>
                      <a:pPr algn="ctr" fontAlgn="ctr"/>
                      <a:r>
                        <a:rPr lang="ja-JP" altLang="en-US" sz="1800" b="0" i="0" u="none" strike="noStrike" dirty="0" smtClean="0">
                          <a:solidFill>
                            <a:srgbClr val="000000"/>
                          </a:solidFill>
                          <a:effectLst/>
                          <a:latin typeface="HGPｺﾞｼｯｸM"/>
                        </a:rPr>
                        <a:t>木造</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pPr algn="ctr" fontAlgn="ct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gridSpan="2">
                  <a:txBody>
                    <a:bodyPr/>
                    <a:lstStyle/>
                    <a:p>
                      <a:pPr algn="ctr" fontAlgn="ctr"/>
                      <a:r>
                        <a:rPr lang="ja-JP" altLang="en-US" sz="1800" b="0" i="0" u="none" strike="noStrike" dirty="0" smtClean="0">
                          <a:solidFill>
                            <a:srgbClr val="000000"/>
                          </a:solidFill>
                          <a:effectLst/>
                          <a:latin typeface="HGPｺﾞｼｯｸM"/>
                        </a:rPr>
                        <a:t>非木造</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10000"/>
                  </a:ext>
                </a:extLst>
              </a:tr>
              <a:tr h="287021">
                <a:tc>
                  <a:txBody>
                    <a:bodyPr/>
                    <a:lstStyle/>
                    <a:p>
                      <a:pPr algn="ctr" fontAlgn="ctr"/>
                      <a:r>
                        <a:rPr lang="ja-JP" altLang="en-US" sz="1800" u="none" strike="noStrike" dirty="0">
                          <a:effectLst/>
                        </a:rPr>
                        <a:t>柱角材</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smtClean="0">
                          <a:effectLst/>
                        </a:rPr>
                        <a:t>18%</a:t>
                      </a:r>
                      <a:endParaRPr lang="en-US" altLang="ja-JP" sz="1800" b="0" i="0" u="none" strike="noStrike" dirty="0">
                        <a:solidFill>
                          <a:srgbClr val="000000"/>
                        </a:solidFill>
                        <a:effectLst/>
                        <a:latin typeface="HGPｺﾞｼｯｸM"/>
                      </a:endParaRPr>
                    </a:p>
                  </a:txBody>
                  <a:tcPr marL="6351" marR="6351" marT="6351" marB="0" anchor="ctr"/>
                </a:tc>
                <a:tc rowSpan="2">
                  <a:txBody>
                    <a:bodyPr/>
                    <a:lstStyle/>
                    <a:p>
                      <a:pPr algn="ctr" fontAlgn="ctr"/>
                      <a:r>
                        <a:rPr lang="en-US" altLang="ja-JP" sz="1800" u="none" strike="noStrike" dirty="0" smtClean="0">
                          <a:effectLst/>
                        </a:rPr>
                        <a:t>19%</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0%</a:t>
                      </a:r>
                      <a:endParaRPr lang="en-US" altLang="ja-JP" sz="1800" b="0" i="0" u="none" strike="noStrike" dirty="0">
                        <a:solidFill>
                          <a:srgbClr val="000000"/>
                        </a:solidFill>
                        <a:effectLst/>
                        <a:latin typeface="HGPｺﾞｼｯｸM"/>
                      </a:endParaRPr>
                    </a:p>
                  </a:txBody>
                  <a:tcPr marL="6351" marR="6351" marT="6351" marB="0" anchor="ctr"/>
                </a:tc>
                <a:tc rowSpan="2">
                  <a:txBody>
                    <a:bodyPr/>
                    <a:lstStyle/>
                    <a:p>
                      <a:pPr algn="ctr" fontAlgn="ctr"/>
                      <a:r>
                        <a:rPr lang="en-US" altLang="ja-JP" sz="1800" u="none" strike="noStrike" dirty="0" smtClean="0">
                          <a:effectLst/>
                        </a:rPr>
                        <a:t>2%</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19.9%</a:t>
                      </a:r>
                      <a:endParaRPr lang="en-US" altLang="ja-JP" sz="1800" b="0" i="0" u="none" strike="noStrike" dirty="0">
                        <a:solidFill>
                          <a:srgbClr val="000000"/>
                        </a:solidFill>
                        <a:effectLst/>
                        <a:latin typeface="HGPｺﾞｼｯｸM"/>
                      </a:endParaRPr>
                    </a:p>
                  </a:txBody>
                  <a:tcPr marL="6351" marR="6351" marT="6351" marB="0" anchor="ctr"/>
                </a:tc>
                <a:tc rowSpan="2">
                  <a:txBody>
                    <a:bodyPr/>
                    <a:lstStyle/>
                    <a:p>
                      <a:pPr algn="ctr" fontAlgn="ctr"/>
                      <a:r>
                        <a:rPr lang="en-US" altLang="ja-JP" sz="1800" u="none" strike="noStrike" dirty="0" smtClean="0">
                          <a:effectLst/>
                        </a:rPr>
                        <a:t>27.3%</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11.1%</a:t>
                      </a:r>
                      <a:endParaRPr lang="en-US" altLang="ja-JP" sz="1800" b="0" i="0" u="none" strike="noStrike" dirty="0">
                        <a:solidFill>
                          <a:srgbClr val="000000"/>
                        </a:solidFill>
                        <a:effectLst/>
                        <a:latin typeface="HGPｺﾞｼｯｸM"/>
                      </a:endParaRPr>
                    </a:p>
                  </a:txBody>
                  <a:tcPr marL="6351" marR="6351" marT="6351" marB="0" anchor="ctr"/>
                </a:tc>
                <a:tc rowSpan="2">
                  <a:txBody>
                    <a:bodyPr/>
                    <a:lstStyle/>
                    <a:p>
                      <a:pPr algn="ctr" fontAlgn="ctr"/>
                      <a:r>
                        <a:rPr lang="en-US" altLang="ja-JP" sz="1800" u="none" strike="noStrike" dirty="0" smtClean="0">
                          <a:effectLst/>
                        </a:rPr>
                        <a:t>12.6%</a:t>
                      </a:r>
                      <a:endParaRPr lang="en-US" altLang="ja-JP" sz="1800" b="0" i="0" u="none" strike="noStrike" dirty="0">
                        <a:solidFill>
                          <a:srgbClr val="000000"/>
                        </a:solidFill>
                        <a:effectLst/>
                        <a:latin typeface="HGPｺﾞｼｯｸM"/>
                      </a:endParaRPr>
                    </a:p>
                  </a:txBody>
                  <a:tcPr marL="6351" marR="6351" marT="6351" marB="0" anchor="ctr"/>
                </a:tc>
                <a:extLst>
                  <a:ext uri="{0D108BD9-81ED-4DB2-BD59-A6C34878D82A}">
                    <a16:rowId xmlns:a16="http://schemas.microsoft.com/office/drawing/2014/main" val="10001"/>
                  </a:ext>
                </a:extLst>
              </a:tr>
              <a:tr h="287021">
                <a:tc>
                  <a:txBody>
                    <a:bodyPr/>
                    <a:lstStyle/>
                    <a:p>
                      <a:pPr algn="ctr" fontAlgn="ctr"/>
                      <a:r>
                        <a:rPr lang="ja-JP" altLang="en-US" sz="1800" u="none" strike="noStrike" dirty="0">
                          <a:effectLst/>
                        </a:rPr>
                        <a:t>可燃物</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smtClean="0">
                          <a:effectLst/>
                        </a:rPr>
                        <a:t>1%</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2%</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7.4%</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pPr algn="r" fontAlgn="ct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1.5%</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extLst>
                  <a:ext uri="{0D108BD9-81ED-4DB2-BD59-A6C34878D82A}">
                    <a16:rowId xmlns:a16="http://schemas.microsoft.com/office/drawing/2014/main" val="10002"/>
                  </a:ext>
                </a:extLst>
              </a:tr>
              <a:tr h="287021">
                <a:tc>
                  <a:txBody>
                    <a:bodyPr/>
                    <a:lstStyle/>
                    <a:p>
                      <a:pPr algn="ctr" fontAlgn="ctr"/>
                      <a:r>
                        <a:rPr lang="ja-JP" altLang="en-US" sz="1800" u="none" strike="noStrike" dirty="0">
                          <a:effectLst/>
                        </a:rPr>
                        <a:t>不燃物</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smtClean="0">
                          <a:effectLst/>
                        </a:rPr>
                        <a:t>26%</a:t>
                      </a:r>
                      <a:endParaRPr lang="en-US" altLang="ja-JP" sz="1800" b="0" i="0" u="none" strike="noStrike" dirty="0">
                        <a:solidFill>
                          <a:srgbClr val="000000"/>
                        </a:solidFill>
                        <a:effectLst/>
                        <a:latin typeface="HGPｺﾞｼｯｸM"/>
                      </a:endParaRPr>
                    </a:p>
                  </a:txBody>
                  <a:tcPr marL="6351" marR="6351" marT="6351" marB="0" anchor="ctr"/>
                </a:tc>
                <a:tc rowSpan="4">
                  <a:txBody>
                    <a:bodyPr/>
                    <a:lstStyle/>
                    <a:p>
                      <a:pPr algn="ctr" fontAlgn="ctr"/>
                      <a:r>
                        <a:rPr lang="en-US" altLang="ja-JP" sz="1800" u="none" strike="noStrike" dirty="0" smtClean="0">
                          <a:effectLst/>
                        </a:rPr>
                        <a:t>81%</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0%</a:t>
                      </a:r>
                      <a:endParaRPr lang="en-US" altLang="ja-JP" sz="1800" b="0" i="0" u="none" strike="noStrike" dirty="0">
                        <a:solidFill>
                          <a:srgbClr val="000000"/>
                        </a:solidFill>
                        <a:effectLst/>
                        <a:latin typeface="HGPｺﾞｼｯｸM"/>
                      </a:endParaRPr>
                    </a:p>
                  </a:txBody>
                  <a:tcPr marL="6351" marR="6351" marT="6351" marB="0" anchor="ctr"/>
                </a:tc>
                <a:tc rowSpan="4">
                  <a:txBody>
                    <a:bodyPr/>
                    <a:lstStyle/>
                    <a:p>
                      <a:pPr algn="ctr" fontAlgn="ctr"/>
                      <a:r>
                        <a:rPr lang="en-US" altLang="ja-JP" sz="1800" u="none" strike="noStrike" dirty="0" smtClean="0">
                          <a:effectLst/>
                        </a:rPr>
                        <a:t>98%</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7.2%</a:t>
                      </a:r>
                      <a:endParaRPr lang="en-US" altLang="ja-JP" sz="1800" b="0" i="0" u="none" strike="noStrike" dirty="0">
                        <a:solidFill>
                          <a:srgbClr val="000000"/>
                        </a:solidFill>
                        <a:effectLst/>
                        <a:latin typeface="HGPｺﾞｼｯｸM"/>
                      </a:endParaRPr>
                    </a:p>
                  </a:txBody>
                  <a:tcPr marL="6351" marR="6351" marT="6351" marB="0" anchor="ctr"/>
                </a:tc>
                <a:tc rowSpan="4">
                  <a:txBody>
                    <a:bodyPr/>
                    <a:lstStyle/>
                    <a:p>
                      <a:pPr algn="ctr" fontAlgn="ctr"/>
                      <a:endParaRPr lang="en-US" altLang="ja-JP" sz="1800" b="0" i="0" u="none" strike="noStrike" dirty="0">
                        <a:solidFill>
                          <a:srgbClr val="000000"/>
                        </a:solidFill>
                        <a:effectLst/>
                        <a:latin typeface="HGPｺﾞｼｯｸM"/>
                      </a:endParaRPr>
                    </a:p>
                    <a:p>
                      <a:pPr algn="ctr" fontAlgn="ctr"/>
                      <a:r>
                        <a:rPr lang="en-US" altLang="ja-JP" sz="1800" u="none" strike="noStrike" dirty="0" smtClean="0">
                          <a:effectLst/>
                        </a:rPr>
                        <a:t>72.7%</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0%</a:t>
                      </a:r>
                      <a:endParaRPr lang="en-US" altLang="ja-JP" sz="1800" b="0" i="0" u="none" strike="noStrike" dirty="0">
                        <a:solidFill>
                          <a:srgbClr val="000000"/>
                        </a:solidFill>
                        <a:effectLst/>
                        <a:latin typeface="HGPｺﾞｼｯｸM"/>
                      </a:endParaRPr>
                    </a:p>
                  </a:txBody>
                  <a:tcPr marL="6351" marR="6351" marT="6351" marB="0" anchor="ctr"/>
                </a:tc>
                <a:tc rowSpan="4">
                  <a:txBody>
                    <a:bodyPr/>
                    <a:lstStyle/>
                    <a:p>
                      <a:pPr algn="ctr" fontAlgn="ctr"/>
                      <a:r>
                        <a:rPr lang="en-US" altLang="ja-JP" sz="1800" u="none" strike="noStrike" dirty="0" smtClean="0">
                          <a:effectLst/>
                        </a:rPr>
                        <a:t>87.4%</a:t>
                      </a:r>
                      <a:endParaRPr lang="en-US" altLang="ja-JP" sz="1800" b="0" i="0" u="none" strike="noStrike" dirty="0">
                        <a:solidFill>
                          <a:srgbClr val="000000"/>
                        </a:solidFill>
                        <a:effectLst/>
                        <a:latin typeface="HGPｺﾞｼｯｸM"/>
                      </a:endParaRPr>
                    </a:p>
                  </a:txBody>
                  <a:tcPr marL="6351" marR="6351" marT="6351" marB="0" anchor="ctr"/>
                </a:tc>
                <a:extLst>
                  <a:ext uri="{0D108BD9-81ED-4DB2-BD59-A6C34878D82A}">
                    <a16:rowId xmlns:a16="http://schemas.microsoft.com/office/drawing/2014/main" val="10003"/>
                  </a:ext>
                </a:extLst>
              </a:tr>
              <a:tr h="287021">
                <a:tc>
                  <a:txBody>
                    <a:bodyPr/>
                    <a:lstStyle/>
                    <a:p>
                      <a:pPr algn="ctr" fontAlgn="ctr"/>
                      <a:r>
                        <a:rPr lang="ja-JP" altLang="en-US" sz="1800" u="none" strike="noStrike" dirty="0">
                          <a:effectLst/>
                        </a:rPr>
                        <a:t>コンクリートが</a:t>
                      </a:r>
                      <a:r>
                        <a:rPr lang="ja-JP" altLang="en-US" sz="1800" u="none" strike="noStrike" dirty="0" err="1">
                          <a:effectLst/>
                        </a:rPr>
                        <a:t>ら</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smtClean="0">
                          <a:effectLst/>
                        </a:rPr>
                        <a:t>51%</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93%</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41.9%</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pPr algn="r" fontAlgn="ct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77.8%</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extLst>
                  <a:ext uri="{0D108BD9-81ED-4DB2-BD59-A6C34878D82A}">
                    <a16:rowId xmlns:a16="http://schemas.microsoft.com/office/drawing/2014/main" val="10004"/>
                  </a:ext>
                </a:extLst>
              </a:tr>
              <a:tr h="287021">
                <a:tc>
                  <a:txBody>
                    <a:bodyPr/>
                    <a:lstStyle/>
                    <a:p>
                      <a:pPr algn="ctr" fontAlgn="ctr"/>
                      <a:r>
                        <a:rPr lang="ja-JP" altLang="en-US" sz="1800" u="none" strike="noStrike" dirty="0">
                          <a:effectLst/>
                        </a:rPr>
                        <a:t>金属</a:t>
                      </a:r>
                      <a:r>
                        <a:rPr lang="ja-JP" altLang="en-US" sz="1800" u="none" strike="noStrike" dirty="0" err="1">
                          <a:effectLst/>
                        </a:rPr>
                        <a:t>くず</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smtClean="0">
                          <a:effectLst/>
                        </a:rPr>
                        <a:t>1%</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3%</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1.8%</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pPr algn="r" fontAlgn="ct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4.6%</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extLst>
                  <a:ext uri="{0D108BD9-81ED-4DB2-BD59-A6C34878D82A}">
                    <a16:rowId xmlns:a16="http://schemas.microsoft.com/office/drawing/2014/main" val="10005"/>
                  </a:ext>
                </a:extLst>
              </a:tr>
              <a:tr h="287021">
                <a:tc>
                  <a:txBody>
                    <a:bodyPr/>
                    <a:lstStyle/>
                    <a:p>
                      <a:pPr algn="ctr" fontAlgn="ctr"/>
                      <a:r>
                        <a:rPr lang="ja-JP" altLang="en-US" sz="1800" u="none" strike="noStrike" dirty="0">
                          <a:effectLst/>
                        </a:rPr>
                        <a:t>その他</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smtClean="0">
                          <a:effectLst/>
                        </a:rPr>
                        <a:t>3%</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2%</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tc>
                  <a:txBody>
                    <a:bodyPr/>
                    <a:lstStyle/>
                    <a:p>
                      <a:pPr algn="r" fontAlgn="ctr"/>
                      <a:r>
                        <a:rPr lang="en-US" altLang="ja-JP" sz="1800" u="none" strike="noStrike" dirty="0" smtClean="0">
                          <a:effectLst/>
                        </a:rPr>
                        <a:t>21.9%</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pPr algn="r" fontAlgn="ct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smtClean="0">
                          <a:effectLst/>
                        </a:rPr>
                        <a:t>5.0%</a:t>
                      </a:r>
                      <a:endParaRPr lang="en-US" altLang="ja-JP" sz="1800" b="0" i="0" u="none" strike="noStrike" dirty="0">
                        <a:solidFill>
                          <a:srgbClr val="000000"/>
                        </a:solidFill>
                        <a:effectLst/>
                        <a:latin typeface="HGPｺﾞｼｯｸM"/>
                      </a:endParaRPr>
                    </a:p>
                  </a:txBody>
                  <a:tcPr marL="6351" marR="6351" marT="6351" marB="0" anchor="ctr"/>
                </a:tc>
                <a:tc vMerge="1">
                  <a:txBody>
                    <a:bodyPr/>
                    <a:lstStyle/>
                    <a:p>
                      <a:endParaRPr kumimoji="1" lang="ja-JP" altLang="en-US"/>
                    </a:p>
                  </a:txBody>
                  <a:tcPr/>
                </a:tc>
                <a:extLst>
                  <a:ext uri="{0D108BD9-81ED-4DB2-BD59-A6C34878D82A}">
                    <a16:rowId xmlns:a16="http://schemas.microsoft.com/office/drawing/2014/main" val="10006"/>
                  </a:ext>
                </a:extLst>
              </a:tr>
              <a:tr h="287021">
                <a:tc>
                  <a:txBody>
                    <a:bodyPr/>
                    <a:lstStyle/>
                    <a:p>
                      <a:pPr algn="ctr" fontAlgn="ctr"/>
                      <a:r>
                        <a:rPr lang="ja-JP" altLang="en-US" sz="1800" u="none" strike="noStrike" dirty="0">
                          <a:effectLst/>
                        </a:rPr>
                        <a:t>合計</a:t>
                      </a:r>
                      <a:endParaRPr lang="ja-JP" altLang="en-US" sz="1800" b="0" i="0" u="none" strike="noStrike" dirty="0">
                        <a:solidFill>
                          <a:srgbClr val="000000"/>
                        </a:solidFill>
                        <a:effectLst/>
                        <a:latin typeface="HGPｺﾞｼｯｸM"/>
                      </a:endParaRPr>
                    </a:p>
                  </a:txBody>
                  <a:tcPr marL="6351" marR="6351" marT="6351" marB="0" anchor="ctr">
                    <a:solidFill>
                      <a:schemeClr val="accent3">
                        <a:lumMod val="40000"/>
                        <a:lumOff val="60000"/>
                      </a:schemeClr>
                    </a:solidFill>
                  </a:tcPr>
                </a:tc>
                <a:tc>
                  <a:txBody>
                    <a:bodyPr/>
                    <a:lstStyle/>
                    <a:p>
                      <a:pPr algn="r" fontAlgn="ctr"/>
                      <a:r>
                        <a:rPr lang="en-US" altLang="ja-JP" sz="1800" u="none" strike="noStrike" dirty="0">
                          <a:effectLst/>
                        </a:rPr>
                        <a:t>100%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l" fontAlgn="ctr"/>
                      <a:r>
                        <a:rPr lang="ja-JP" altLang="en-US" sz="1800" u="none" strike="noStrike" dirty="0">
                          <a:effectLst/>
                        </a:rPr>
                        <a:t>　</a:t>
                      </a:r>
                      <a:endParaRPr lang="ja-JP" altLang="en-US"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a:effectLst/>
                        </a:rPr>
                        <a:t>100%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l" fontAlgn="ctr"/>
                      <a:r>
                        <a:rPr lang="ja-JP" altLang="en-US" sz="1800" u="none" strike="noStrike" dirty="0">
                          <a:effectLst/>
                        </a:rPr>
                        <a:t>　</a:t>
                      </a:r>
                      <a:endParaRPr lang="ja-JP" altLang="en-US"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a:effectLst/>
                        </a:rPr>
                        <a:t>100%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r" fontAlgn="ctr"/>
                      <a:r>
                        <a:rPr lang="en-US" altLang="ja-JP" sz="1800" u="none" strike="noStrike" dirty="0">
                          <a:effectLst/>
                        </a:rPr>
                        <a:t>100%</a:t>
                      </a:r>
                      <a:endParaRPr lang="en-US" altLang="ja-JP" sz="1800" b="0" i="0" u="none" strike="noStrike" dirty="0">
                        <a:solidFill>
                          <a:srgbClr val="000000"/>
                        </a:solidFill>
                        <a:effectLst/>
                        <a:latin typeface="HGPｺﾞｼｯｸM"/>
                      </a:endParaRPr>
                    </a:p>
                  </a:txBody>
                  <a:tcPr marL="6351" marR="6351" marT="6351" marB="0" anchor="ctr"/>
                </a:tc>
                <a:tc>
                  <a:txBody>
                    <a:bodyPr/>
                    <a:lstStyle/>
                    <a:p>
                      <a:pPr algn="l" fontAlgn="ctr"/>
                      <a:r>
                        <a:rPr lang="ja-JP" altLang="en-US" sz="1800" u="none" strike="noStrike" dirty="0">
                          <a:effectLst/>
                        </a:rPr>
                        <a:t>　</a:t>
                      </a:r>
                      <a:endParaRPr lang="ja-JP" altLang="en-US" sz="1800" b="0" i="0" u="none" strike="noStrike" dirty="0">
                        <a:solidFill>
                          <a:srgbClr val="000000"/>
                        </a:solidFill>
                        <a:effectLst/>
                        <a:latin typeface="HGPｺﾞｼｯｸM"/>
                      </a:endParaRPr>
                    </a:p>
                  </a:txBody>
                  <a:tcPr marL="6351" marR="6351" marT="6351" marB="0" anchor="ctr"/>
                </a:tc>
                <a:extLst>
                  <a:ext uri="{0D108BD9-81ED-4DB2-BD59-A6C34878D82A}">
                    <a16:rowId xmlns:a16="http://schemas.microsoft.com/office/drawing/2014/main" val="10007"/>
                  </a:ext>
                </a:extLst>
              </a:tr>
            </a:tbl>
          </a:graphicData>
        </a:graphic>
      </p:graphicFrame>
      <p:sp>
        <p:nvSpPr>
          <p:cNvPr id="9" name="テキスト ボックス 8">
            <a:extLst>
              <a:ext uri="{FF2B5EF4-FFF2-40B4-BE49-F238E27FC236}">
                <a16:creationId xmlns:a16="http://schemas.microsoft.com/office/drawing/2014/main" id="{C2BAC33F-7D64-4784-A5B7-2C8C04350297}"/>
              </a:ext>
            </a:extLst>
          </p:cNvPr>
          <p:cNvSpPr txBox="1"/>
          <p:nvPr/>
        </p:nvSpPr>
        <p:spPr>
          <a:xfrm>
            <a:off x="2951612" y="6587606"/>
            <a:ext cx="5962148" cy="338554"/>
          </a:xfrm>
          <a:prstGeom prst="rect">
            <a:avLst/>
          </a:prstGeom>
          <a:noFill/>
        </p:spPr>
        <p:txBody>
          <a:bodyPr wrap="square" rtlCol="0">
            <a:spAutoFit/>
          </a:bodyPr>
          <a:lstStyle/>
          <a:p>
            <a:pPr algn="r"/>
            <a:r>
              <a:rPr kumimoji="1" lang="ja-JP" altLang="en-US" sz="1600" dirty="0" smtClean="0"/>
              <a:t>注）過去の災害時の解体実績を集計し、平均値として整理</a:t>
            </a:r>
            <a:endParaRPr kumimoji="1" lang="ja-JP" altLang="en-US" sz="1600" dirty="0"/>
          </a:p>
        </p:txBody>
      </p:sp>
      <p:sp>
        <p:nvSpPr>
          <p:cNvPr id="10" name="テキスト ボックス 9">
            <a:extLst>
              <a:ext uri="{FF2B5EF4-FFF2-40B4-BE49-F238E27FC236}">
                <a16:creationId xmlns:a16="http://schemas.microsoft.com/office/drawing/2014/main" id="{F4DF050E-5A7C-47BC-8C8A-DA628476DA3E}"/>
              </a:ext>
            </a:extLst>
          </p:cNvPr>
          <p:cNvSpPr txBox="1"/>
          <p:nvPr/>
        </p:nvSpPr>
        <p:spPr>
          <a:xfrm>
            <a:off x="82103" y="497053"/>
            <a:ext cx="8752717" cy="369332"/>
          </a:xfrm>
          <a:prstGeom prst="rect">
            <a:avLst/>
          </a:prstGeom>
          <a:noFill/>
        </p:spPr>
        <p:txBody>
          <a:bodyPr wrap="none" rtlCol="0">
            <a:spAutoFit/>
          </a:bodyPr>
          <a:lstStyle/>
          <a:p>
            <a:r>
              <a:rPr lang="ja-JP" altLang="en-US" dirty="0" smtClean="0"/>
              <a:t>事案によって数値が異なるため、どの組成割合を活用するのか、今後詳細を検討する。</a:t>
            </a:r>
            <a:endParaRPr lang="ja-JP" altLang="en-US" dirty="0"/>
          </a:p>
        </p:txBody>
      </p:sp>
    </p:spTree>
    <p:extLst>
      <p:ext uri="{BB962C8B-B14F-4D97-AF65-F5344CB8AC3E}">
        <p14:creationId xmlns:p14="http://schemas.microsoft.com/office/powerpoint/2010/main" val="10336823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B51C4DDC-B5CC-472F-B3BC-31FEA4AE1936}" type="slidenum">
              <a:rPr lang="ja-JP" altLang="en-US" smtClean="0"/>
              <a:pPr/>
              <a:t>6</a:t>
            </a:fld>
            <a:endParaRPr lang="ja-JP" altLang="en-US"/>
          </a:p>
        </p:txBody>
      </p:sp>
      <p:sp>
        <p:nvSpPr>
          <p:cNvPr id="5" name="正方形/長方形 4"/>
          <p:cNvSpPr/>
          <p:nvPr/>
        </p:nvSpPr>
        <p:spPr>
          <a:xfrm>
            <a:off x="682314" y="1025825"/>
            <a:ext cx="7603863"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49" indent="-285749">
              <a:buFont typeface="Wingdings" panose="05000000000000000000" pitchFamily="2" charset="2"/>
              <a:buChar char="Ø"/>
            </a:pPr>
            <a:r>
              <a:rPr lang="ja-JP" altLang="en-US" dirty="0" smtClean="0">
                <a:solidFill>
                  <a:schemeClr val="tx1"/>
                </a:solidFill>
                <a:latin typeface="+mj-ea"/>
                <a:ea typeface="+mj-ea"/>
              </a:rPr>
              <a:t>発災直後から排出が始まる廃棄物量を推計する推計式。</a:t>
            </a:r>
            <a:endParaRPr lang="en-US" altLang="ja-JP" dirty="0" smtClean="0">
              <a:solidFill>
                <a:schemeClr val="tx1"/>
              </a:solidFill>
              <a:latin typeface="+mj-ea"/>
              <a:ea typeface="+mj-ea"/>
            </a:endParaRPr>
          </a:p>
          <a:p>
            <a:pPr marL="285749" indent="-285749">
              <a:buFont typeface="Wingdings" panose="05000000000000000000" pitchFamily="2" charset="2"/>
              <a:buChar char="Ø"/>
            </a:pPr>
            <a:r>
              <a:rPr lang="ja-JP" altLang="en-US" dirty="0" smtClean="0">
                <a:solidFill>
                  <a:schemeClr val="tx1"/>
                </a:solidFill>
                <a:latin typeface="+mj-ea"/>
                <a:ea typeface="+mj-ea"/>
              </a:rPr>
              <a:t>初動時に確保しておくべき一次仮置場の設置規模の目安として活用できる。</a:t>
            </a:r>
            <a:endParaRPr lang="en-US" altLang="ja-JP" dirty="0" smtClean="0">
              <a:solidFill>
                <a:schemeClr val="tx1"/>
              </a:solidFill>
              <a:latin typeface="+mj-ea"/>
              <a:ea typeface="+mj-ea"/>
            </a:endParaRPr>
          </a:p>
          <a:p>
            <a:pPr marL="285749" indent="-285749">
              <a:buFont typeface="Wingdings" panose="05000000000000000000" pitchFamily="2" charset="2"/>
              <a:buChar char="Ø"/>
            </a:pPr>
            <a:r>
              <a:rPr lang="ja-JP" altLang="en-US" dirty="0" smtClean="0">
                <a:solidFill>
                  <a:schemeClr val="tx1"/>
                </a:solidFill>
                <a:latin typeface="+mj-ea"/>
                <a:ea typeface="+mj-ea"/>
              </a:rPr>
              <a:t>片付けごみ量は災害廃棄物推計量の内数となる。</a:t>
            </a:r>
            <a:endParaRPr lang="en-US" altLang="ja-JP" dirty="0" smtClean="0">
              <a:solidFill>
                <a:schemeClr val="tx1"/>
              </a:solidFill>
              <a:latin typeface="+mj-ea"/>
              <a:ea typeface="+mj-ea"/>
            </a:endParaRPr>
          </a:p>
        </p:txBody>
      </p:sp>
      <p:sp>
        <p:nvSpPr>
          <p:cNvPr id="7" name="タイトル 1"/>
          <p:cNvSpPr txBox="1">
            <a:spLocks/>
          </p:cNvSpPr>
          <p:nvPr/>
        </p:nvSpPr>
        <p:spPr bwMode="auto">
          <a:xfrm>
            <a:off x="0" y="0"/>
            <a:ext cx="9144000" cy="439738"/>
          </a:xfrm>
          <a:prstGeom prst="rect">
            <a:avLst/>
          </a:prstGeom>
          <a:solidFill>
            <a:srgbClr val="4ABF56"/>
          </a:solidFill>
          <a:ln w="6350" cap="flat" cmpd="sng" algn="ctr">
            <a:noFill/>
            <a:prstDash val="solid"/>
            <a:miter lim="800000"/>
          </a:ln>
          <a:effectLst>
            <a:outerShdw blurRad="40000" dist="23000" dir="5400000" rotWithShape="0">
              <a:srgbClr val="000000">
                <a:alpha val="3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108000" rIns="91440" bIns="45720" numCol="1" rtlCol="0" anchor="ctr" anchorCtr="0" compatLnSpc="1">
            <a:prstTxWarp prst="textNoShape">
              <a:avLst/>
            </a:prstTxWarp>
            <a:noAutofit/>
          </a:bodyPr>
          <a:lstStyle>
            <a:lvl1pPr algn="ctr" rtl="0" eaLnBrk="0" fontAlgn="base" hangingPunct="0">
              <a:spcBef>
                <a:spcPct val="0"/>
              </a:spcBef>
              <a:spcAft>
                <a:spcPct val="0"/>
              </a:spcAft>
              <a:defRPr kumimoji="1" sz="4400" kern="1200">
                <a:solidFill>
                  <a:schemeClr val="lt1"/>
                </a:solidFill>
                <a:latin typeface="+mn-lt"/>
                <a:ea typeface="+mn-ea"/>
                <a:cs typeface="+mn-cs"/>
              </a:defRPr>
            </a:lvl1pPr>
            <a:lvl2pPr algn="ctr" rtl="0" eaLnBrk="0" fontAlgn="base" hangingPunct="0">
              <a:spcBef>
                <a:spcPct val="0"/>
              </a:spcBef>
              <a:spcAft>
                <a:spcPct val="0"/>
              </a:spcAft>
              <a:defRPr kumimoji="1" sz="4400">
                <a:solidFill>
                  <a:schemeClr val="lt1"/>
                </a:solidFill>
                <a:latin typeface="+mn-lt"/>
                <a:ea typeface="+mn-ea"/>
                <a:cs typeface="+mn-cs"/>
              </a:defRPr>
            </a:lvl2pPr>
            <a:lvl3pPr algn="ctr" rtl="0" eaLnBrk="0" fontAlgn="base" hangingPunct="0">
              <a:spcBef>
                <a:spcPct val="0"/>
              </a:spcBef>
              <a:spcAft>
                <a:spcPct val="0"/>
              </a:spcAft>
              <a:defRPr kumimoji="1" sz="4400">
                <a:solidFill>
                  <a:schemeClr val="lt1"/>
                </a:solidFill>
                <a:latin typeface="+mn-lt"/>
                <a:ea typeface="+mn-ea"/>
                <a:cs typeface="+mn-cs"/>
              </a:defRPr>
            </a:lvl3pPr>
            <a:lvl4pPr algn="ctr" rtl="0" eaLnBrk="0" fontAlgn="base" hangingPunct="0">
              <a:spcBef>
                <a:spcPct val="0"/>
              </a:spcBef>
              <a:spcAft>
                <a:spcPct val="0"/>
              </a:spcAft>
              <a:defRPr kumimoji="1" sz="4400">
                <a:solidFill>
                  <a:schemeClr val="lt1"/>
                </a:solidFill>
                <a:latin typeface="+mn-lt"/>
                <a:ea typeface="+mn-ea"/>
                <a:cs typeface="+mn-cs"/>
              </a:defRPr>
            </a:lvl4pPr>
            <a:lvl5pPr algn="ctr" rtl="0" eaLnBrk="0" fontAlgn="base" hangingPunct="0">
              <a:spcBef>
                <a:spcPct val="0"/>
              </a:spcBef>
              <a:spcAft>
                <a:spcPct val="0"/>
              </a:spcAft>
              <a:defRPr kumimoji="1" sz="4400">
                <a:solidFill>
                  <a:schemeClr val="lt1"/>
                </a:solidFill>
                <a:latin typeface="+mn-lt"/>
                <a:ea typeface="+mn-ea"/>
                <a:cs typeface="+mn-cs"/>
              </a:defRPr>
            </a:lvl5pPr>
            <a:lvl6pPr marL="457200" algn="ctr" rtl="0" fontAlgn="base">
              <a:spcBef>
                <a:spcPct val="0"/>
              </a:spcBef>
              <a:spcAft>
                <a:spcPct val="0"/>
              </a:spcAft>
              <a:defRPr kumimoji="1" sz="4400">
                <a:solidFill>
                  <a:schemeClr val="lt1"/>
                </a:solidFill>
                <a:latin typeface="+mn-lt"/>
                <a:ea typeface="+mn-ea"/>
                <a:cs typeface="+mn-cs"/>
              </a:defRPr>
            </a:lvl6pPr>
            <a:lvl7pPr marL="914400" algn="ctr" rtl="0" fontAlgn="base">
              <a:spcBef>
                <a:spcPct val="0"/>
              </a:spcBef>
              <a:spcAft>
                <a:spcPct val="0"/>
              </a:spcAft>
              <a:defRPr kumimoji="1" sz="4400">
                <a:solidFill>
                  <a:schemeClr val="lt1"/>
                </a:solidFill>
                <a:latin typeface="+mn-lt"/>
                <a:ea typeface="+mn-ea"/>
                <a:cs typeface="+mn-cs"/>
              </a:defRPr>
            </a:lvl7pPr>
            <a:lvl8pPr marL="1371600" algn="ctr" rtl="0" fontAlgn="base">
              <a:spcBef>
                <a:spcPct val="0"/>
              </a:spcBef>
              <a:spcAft>
                <a:spcPct val="0"/>
              </a:spcAft>
              <a:defRPr kumimoji="1" sz="4400">
                <a:solidFill>
                  <a:schemeClr val="lt1"/>
                </a:solidFill>
                <a:latin typeface="+mn-lt"/>
                <a:ea typeface="+mn-ea"/>
                <a:cs typeface="+mn-cs"/>
              </a:defRPr>
            </a:lvl8pPr>
            <a:lvl9pPr marL="1828800" algn="ctr" rtl="0" fontAlgn="base">
              <a:spcBef>
                <a:spcPct val="0"/>
              </a:spcBef>
              <a:spcAft>
                <a:spcPct val="0"/>
              </a:spcAft>
              <a:defRPr kumimoji="1" sz="4400">
                <a:solidFill>
                  <a:schemeClr val="lt1"/>
                </a:solidFill>
                <a:latin typeface="+mn-lt"/>
                <a:ea typeface="+mn-ea"/>
                <a:cs typeface="+mn-cs"/>
              </a:defRPr>
            </a:lvl9pPr>
          </a:lstStyle>
          <a:p>
            <a:pPr eaLnBrk="1" fontAlgn="auto" hangingPunct="1">
              <a:spcAft>
                <a:spcPts val="0"/>
              </a:spcAft>
              <a:defRPr/>
            </a:pPr>
            <a:r>
              <a:rPr lang="ja-JP" altLang="en-US" sz="2000" dirty="0" smtClean="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rPr>
              <a:t>片付けごみの発生量の推計</a:t>
            </a:r>
            <a:endParaRPr lang="zh-TW" altLang="en-US" sz="2000" dirty="0">
              <a:solidFill>
                <a:sysClr val="window" lastClr="FFFFFF"/>
              </a:solidFill>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sp>
        <p:nvSpPr>
          <p:cNvPr id="8" name="正方形/長方形 7"/>
          <p:cNvSpPr/>
          <p:nvPr/>
        </p:nvSpPr>
        <p:spPr>
          <a:xfrm>
            <a:off x="1315893" y="2564904"/>
            <a:ext cx="6336704" cy="107721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altLang="ja-JP" sz="1600" dirty="0" smtClean="0">
                <a:latin typeface="ＭＳ Ｐゴシック" panose="020B0600070205080204" pitchFamily="50" charset="-128"/>
                <a:ea typeface="ＭＳ Ｐゴシック" panose="020B0600070205080204" pitchFamily="50" charset="-128"/>
              </a:rPr>
              <a:t>Z</a:t>
            </a:r>
            <a:r>
              <a:rPr lang="ja-JP" altLang="en-US" sz="1600" dirty="0" smtClean="0">
                <a:latin typeface="ＭＳ Ｐゴシック" panose="020B0600070205080204" pitchFamily="50" charset="-128"/>
                <a:ea typeface="ＭＳ Ｐゴシック" panose="020B0600070205080204" pitchFamily="50" charset="-128"/>
              </a:rPr>
              <a:t>：片付けごみ量（ｔ）</a:t>
            </a:r>
            <a:endParaRPr lang="en-US" altLang="ja-JP" sz="1600" dirty="0" smtClean="0">
              <a:latin typeface="ＭＳ Ｐゴシック" panose="020B0600070205080204" pitchFamily="50" charset="-128"/>
              <a:ea typeface="ＭＳ Ｐゴシック" panose="020B0600070205080204" pitchFamily="50" charset="-128"/>
            </a:endParaRPr>
          </a:p>
          <a:p>
            <a:r>
              <a:rPr lang="en-US" altLang="ja-JP" sz="1600" dirty="0" smtClean="0">
                <a:latin typeface="ＭＳ Ｐゴシック" panose="020B0600070205080204" pitchFamily="50" charset="-128"/>
                <a:ea typeface="ＭＳ Ｐゴシック" panose="020B0600070205080204" pitchFamily="50" charset="-128"/>
              </a:rPr>
              <a:t>W</a:t>
            </a:r>
            <a:r>
              <a:rPr lang="ja-JP" altLang="en-US" sz="1600" dirty="0" smtClean="0">
                <a:latin typeface="ＭＳ Ｐゴシック" panose="020B0600070205080204" pitchFamily="50" charset="-128"/>
                <a:ea typeface="ＭＳ Ｐゴシック" panose="020B0600070205080204" pitchFamily="50" charset="-128"/>
              </a:rPr>
              <a:t>：被災世帯数（世帯）</a:t>
            </a:r>
            <a:endParaRPr lang="en-US" altLang="ja-JP" sz="1600" dirty="0">
              <a:latin typeface="ＭＳ Ｐゴシック" panose="020B0600070205080204" pitchFamily="50" charset="-128"/>
              <a:ea typeface="ＭＳ Ｐゴシック" panose="020B0600070205080204" pitchFamily="50" charset="-128"/>
            </a:endParaRPr>
          </a:p>
          <a:p>
            <a:r>
              <a:rPr lang="en-US" altLang="ja-JP" sz="1600" dirty="0" smtClean="0">
                <a:latin typeface="ＭＳ Ｐゴシック" panose="020B0600070205080204" pitchFamily="50" charset="-128"/>
                <a:ea typeface="ＭＳ Ｐゴシック" panose="020B0600070205080204" pitchFamily="50" charset="-128"/>
              </a:rPr>
              <a:t>e</a:t>
            </a:r>
            <a:r>
              <a:rPr lang="ja-JP" altLang="en-US" sz="1600" dirty="0" smtClean="0">
                <a:latin typeface="ＭＳ Ｐゴシック" panose="020B0600070205080204" pitchFamily="50" charset="-128"/>
                <a:ea typeface="ＭＳ Ｐゴシック" panose="020B0600070205080204" pitchFamily="50" charset="-128"/>
              </a:rPr>
              <a:t>：片付けごみ発生原単位（</a:t>
            </a:r>
            <a:r>
              <a:rPr lang="ja-JP" altLang="en-US" sz="1600" dirty="0" err="1" smtClean="0">
                <a:latin typeface="ＭＳ Ｐゴシック" panose="020B0600070205080204" pitchFamily="50" charset="-128"/>
                <a:ea typeface="ＭＳ Ｐゴシック" panose="020B0600070205080204" pitchFamily="50" charset="-128"/>
              </a:rPr>
              <a:t>ｔ</a:t>
            </a:r>
            <a:r>
              <a:rPr lang="en-US" altLang="ja-JP" sz="1600" dirty="0" smtClean="0">
                <a:latin typeface="ＭＳ Ｐゴシック" panose="020B0600070205080204" pitchFamily="50" charset="-128"/>
                <a:ea typeface="ＭＳ Ｐゴシック" panose="020B0600070205080204" pitchFamily="50" charset="-128"/>
              </a:rPr>
              <a:t>/</a:t>
            </a:r>
            <a:r>
              <a:rPr lang="ja-JP" altLang="en-US" sz="1600" dirty="0" smtClean="0">
                <a:latin typeface="ＭＳ Ｐゴシック" panose="020B0600070205080204" pitchFamily="50" charset="-128"/>
                <a:ea typeface="ＭＳ Ｐゴシック" panose="020B0600070205080204" pitchFamily="50" charset="-128"/>
              </a:rPr>
              <a:t>世帯）</a:t>
            </a:r>
            <a:r>
              <a:rPr lang="en-US" altLang="ja-JP" sz="1600" dirty="0" smtClean="0">
                <a:latin typeface="ＭＳ Ｐゴシック" panose="020B0600070205080204" pitchFamily="50" charset="-128"/>
                <a:ea typeface="ＭＳ Ｐゴシック" panose="020B0600070205080204" pitchFamily="50" charset="-128"/>
              </a:rPr>
              <a:t>【</a:t>
            </a:r>
            <a:r>
              <a:rPr lang="ja-JP" altLang="en-US" sz="1600" dirty="0" smtClean="0">
                <a:latin typeface="ＭＳ Ｐゴシック" panose="020B0600070205080204" pitchFamily="50" charset="-128"/>
                <a:ea typeface="ＭＳ Ｐゴシック" panose="020B0600070205080204" pitchFamily="50" charset="-128"/>
              </a:rPr>
              <a:t>＝</a:t>
            </a:r>
            <a:r>
              <a:rPr lang="ja-JP" altLang="en-US" sz="1600" dirty="0" smtClean="0">
                <a:latin typeface="+mj-ea"/>
              </a:rPr>
              <a:t>０．２</a:t>
            </a:r>
            <a:r>
              <a:rPr lang="en-US" altLang="ja-JP" sz="1600" dirty="0" smtClean="0">
                <a:latin typeface="+mj-ea"/>
              </a:rPr>
              <a:t>t</a:t>
            </a:r>
            <a:r>
              <a:rPr lang="en-US" altLang="ja-JP" sz="1600" dirty="0">
                <a:latin typeface="+mj-ea"/>
              </a:rPr>
              <a:t>/</a:t>
            </a:r>
            <a:r>
              <a:rPr lang="ja-JP" altLang="en-US" sz="1600" dirty="0">
                <a:latin typeface="+mj-ea"/>
              </a:rPr>
              <a:t>世帯～０．５</a:t>
            </a:r>
            <a:r>
              <a:rPr lang="en-US" altLang="ja-JP" sz="1600" dirty="0">
                <a:latin typeface="+mj-ea"/>
              </a:rPr>
              <a:t>t/</a:t>
            </a:r>
            <a:r>
              <a:rPr lang="ja-JP" altLang="en-US" sz="1600" dirty="0" smtClean="0">
                <a:latin typeface="+mj-ea"/>
              </a:rPr>
              <a:t>世帯</a:t>
            </a:r>
            <a:r>
              <a:rPr lang="en-US" altLang="ja-JP" sz="1600" dirty="0" smtClean="0">
                <a:latin typeface="ＭＳ Ｐゴシック" panose="020B0600070205080204" pitchFamily="50" charset="-128"/>
                <a:ea typeface="ＭＳ Ｐゴシック" panose="020B0600070205080204" pitchFamily="50" charset="-128"/>
              </a:rPr>
              <a:t>】</a:t>
            </a:r>
          </a:p>
          <a:p>
            <a:r>
              <a:rPr lang="en-US" altLang="ja-JP" sz="1600" dirty="0" smtClean="0">
                <a:latin typeface="ＭＳ Ｐゴシック" panose="020B0600070205080204" pitchFamily="50" charset="-128"/>
                <a:ea typeface="ＭＳ Ｐゴシック" panose="020B0600070205080204" pitchFamily="50" charset="-128"/>
              </a:rPr>
              <a:t>※</a:t>
            </a:r>
            <a:r>
              <a:rPr lang="ja-JP" altLang="en-US" sz="1600" dirty="0">
                <a:solidFill>
                  <a:schemeClr val="tx1"/>
                </a:solidFill>
                <a:latin typeface="+mj-ea"/>
              </a:rPr>
              <a:t>畳の発生量が多い自治体は</a:t>
            </a:r>
            <a:r>
              <a:rPr lang="en-US" altLang="ja-JP" sz="1600" dirty="0">
                <a:solidFill>
                  <a:schemeClr val="tx1"/>
                </a:solidFill>
                <a:latin typeface="+mj-ea"/>
              </a:rPr>
              <a:t>0.5</a:t>
            </a:r>
            <a:r>
              <a:rPr lang="ja-JP" altLang="en-US" sz="1600" dirty="0" err="1">
                <a:solidFill>
                  <a:schemeClr val="tx1"/>
                </a:solidFill>
                <a:latin typeface="+mj-ea"/>
              </a:rPr>
              <a:t>ｔ</a:t>
            </a:r>
            <a:r>
              <a:rPr lang="ja-JP" altLang="en-US" sz="1600" dirty="0">
                <a:solidFill>
                  <a:schemeClr val="tx1"/>
                </a:solidFill>
                <a:latin typeface="+mj-ea"/>
              </a:rPr>
              <a:t>を活用</a:t>
            </a:r>
            <a:r>
              <a:rPr lang="ja-JP" altLang="en-US" sz="1600" dirty="0" smtClean="0">
                <a:solidFill>
                  <a:schemeClr val="tx1"/>
                </a:solidFill>
                <a:latin typeface="+mj-ea"/>
              </a:rPr>
              <a:t>。</a:t>
            </a:r>
            <a:endParaRPr lang="en-US" altLang="ja-JP" sz="1600" dirty="0">
              <a:solidFill>
                <a:schemeClr val="tx1"/>
              </a:solidFill>
              <a:latin typeface="+mj-ea"/>
            </a:endParaRPr>
          </a:p>
        </p:txBody>
      </p:sp>
      <p:sp>
        <p:nvSpPr>
          <p:cNvPr id="9" name="正方形/長方形 8"/>
          <p:cNvSpPr/>
          <p:nvPr/>
        </p:nvSpPr>
        <p:spPr>
          <a:xfrm>
            <a:off x="899592" y="2041684"/>
            <a:ext cx="7344816" cy="523220"/>
          </a:xfrm>
          <a:prstGeom prst="rect">
            <a:avLst/>
          </a:prstGeom>
        </p:spPr>
        <p:txBody>
          <a:bodyPr wrap="square">
            <a:spAutoFit/>
          </a:bodyPr>
          <a:lstStyle/>
          <a:p>
            <a:pPr algn="ctr"/>
            <a:r>
              <a:rPr lang="en-US" altLang="ja-JP" sz="2800" dirty="0" smtClean="0">
                <a:solidFill>
                  <a:schemeClr val="accent6">
                    <a:lumMod val="75000"/>
                  </a:schemeClr>
                </a:solidFill>
                <a:latin typeface="ＭＳ ゴシック" panose="020B0609070205080204" pitchFamily="49" charset="-128"/>
                <a:ea typeface="ＭＳ ゴシック" panose="020B0609070205080204" pitchFamily="49" charset="-128"/>
              </a:rPr>
              <a:t>Z</a:t>
            </a:r>
            <a:r>
              <a:rPr lang="en-US" altLang="ja-JP" sz="2800" dirty="0" smtClean="0">
                <a:latin typeface="ＭＳ ゴシック" panose="020B0609070205080204" pitchFamily="49" charset="-128"/>
                <a:ea typeface="ＭＳ ゴシック" panose="020B0609070205080204" pitchFamily="49" charset="-128"/>
              </a:rPr>
              <a:t> </a:t>
            </a:r>
            <a:r>
              <a:rPr lang="ja-JP" altLang="en-US" sz="2800" dirty="0">
                <a:latin typeface="ＭＳ ゴシック" panose="020B0609070205080204" pitchFamily="49" charset="-128"/>
                <a:ea typeface="ＭＳ ゴシック" panose="020B0609070205080204" pitchFamily="49" charset="-128"/>
              </a:rPr>
              <a:t>＝ </a:t>
            </a:r>
            <a:r>
              <a:rPr lang="en-US" altLang="ja-JP" sz="2800" dirty="0" err="1" smtClean="0">
                <a:solidFill>
                  <a:schemeClr val="tx2">
                    <a:lumMod val="60000"/>
                    <a:lumOff val="40000"/>
                  </a:schemeClr>
                </a:solidFill>
                <a:latin typeface="ＭＳ ゴシック" panose="020B0609070205080204" pitchFamily="49" charset="-128"/>
                <a:ea typeface="ＭＳ ゴシック" panose="020B0609070205080204" pitchFamily="49" charset="-128"/>
              </a:rPr>
              <a:t>W</a:t>
            </a:r>
            <a:r>
              <a:rPr lang="en-US" altLang="ja-JP" sz="2800" dirty="0" err="1" smtClean="0">
                <a:latin typeface="ＭＳ ゴシック" panose="020B0609070205080204" pitchFamily="49" charset="-128"/>
                <a:ea typeface="ＭＳ ゴシック" panose="020B0609070205080204" pitchFamily="49" charset="-128"/>
              </a:rPr>
              <a:t>×e</a:t>
            </a:r>
            <a:endParaRPr lang="en-US" altLang="ja-JP" sz="2800" dirty="0">
              <a:latin typeface="ＭＳ ゴシック" panose="020B0609070205080204" pitchFamily="49" charset="-128"/>
              <a:ea typeface="ＭＳ ゴシック" panose="020B0609070205080204" pitchFamily="49" charset="-128"/>
            </a:endParaRPr>
          </a:p>
        </p:txBody>
      </p:sp>
      <p:sp>
        <p:nvSpPr>
          <p:cNvPr id="3" name="テキスト ボックス 2"/>
          <p:cNvSpPr txBox="1"/>
          <p:nvPr/>
        </p:nvSpPr>
        <p:spPr>
          <a:xfrm>
            <a:off x="1215754" y="3789040"/>
            <a:ext cx="6436843" cy="369332"/>
          </a:xfrm>
          <a:prstGeom prst="rect">
            <a:avLst/>
          </a:prstGeom>
          <a:noFill/>
        </p:spPr>
        <p:txBody>
          <a:bodyPr wrap="square" rtlCol="0">
            <a:spAutoFit/>
          </a:bodyPr>
          <a:lstStyle/>
          <a:p>
            <a:pPr algn="ctr"/>
            <a:r>
              <a:rPr lang="en-US" altLang="ja-JP" dirty="0" smtClean="0"/>
              <a:t>H28</a:t>
            </a:r>
            <a:r>
              <a:rPr lang="ja-JP" altLang="en-US" dirty="0" smtClean="0"/>
              <a:t>熊本地震におけるモデル解体調査結果</a:t>
            </a:r>
            <a:endParaRPr kumimoji="1" lang="ja-JP" altLang="en-US"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131" y="4149079"/>
            <a:ext cx="6621997" cy="2448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68432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19983</TotalTime>
  <Words>1209</Words>
  <Application>Microsoft Office PowerPoint</Application>
  <PresentationFormat>画面に合わせる (4:3)</PresentationFormat>
  <Paragraphs>502</Paragraphs>
  <Slides>7</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HGPｺﾞｼｯｸM</vt:lpstr>
      <vt:lpstr>ＭＳ Ｐゴシック</vt:lpstr>
      <vt:lpstr>ＭＳ ゴシック</vt:lpstr>
      <vt:lpstr>新細明體</vt:lpstr>
      <vt:lpstr>メイリオ</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MRI</dc:creator>
  <cp:lastModifiedBy>環境省</cp:lastModifiedBy>
  <cp:revision>1314</cp:revision>
  <cp:lastPrinted>2018-03-09T04:33:35Z</cp:lastPrinted>
  <dcterms:created xsi:type="dcterms:W3CDTF">2015-06-08T04:02:13Z</dcterms:created>
  <dcterms:modified xsi:type="dcterms:W3CDTF">2018-03-09T04:33:36Z</dcterms:modified>
</cp:coreProperties>
</file>