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9"/>
  </p:notesMasterIdLst>
  <p:handoutMasterIdLst>
    <p:handoutMasterId r:id="rId10"/>
  </p:handoutMasterIdLst>
  <p:sldIdLst>
    <p:sldId id="468" r:id="rId2"/>
    <p:sldId id="461" r:id="rId3"/>
    <p:sldId id="459" r:id="rId4"/>
    <p:sldId id="460" r:id="rId5"/>
    <p:sldId id="472" r:id="rId6"/>
    <p:sldId id="465" r:id="rId7"/>
    <p:sldId id="471" r:id="rId8"/>
  </p:sldIdLst>
  <p:sldSz cx="9906000" cy="6858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B64B"/>
    <a:srgbClr val="FF0066"/>
    <a:srgbClr val="4ABF56"/>
    <a:srgbClr val="FF6600"/>
    <a:srgbClr val="FFFFCC"/>
    <a:srgbClr val="FFFF99"/>
    <a:srgbClr val="00FF99"/>
    <a:srgbClr val="00FF00"/>
    <a:srgbClr val="4BBC58"/>
    <a:srgbClr val="0092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テーマ スタイル 1 - アクセント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06799F8-075E-4A3A-A7F6-7FBC6576F1A4}" styleName="テーマ スタイル 2 - アクセント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78" autoAdjust="0"/>
    <p:restoredTop sz="94385" autoAdjust="0"/>
  </p:normalViewPr>
  <p:slideViewPr>
    <p:cSldViewPr>
      <p:cViewPr varScale="1">
        <p:scale>
          <a:sx n="69" d="100"/>
          <a:sy n="69" d="100"/>
        </p:scale>
        <p:origin x="1284" y="48"/>
      </p:cViewPr>
      <p:guideLst>
        <p:guide orient="horz" pos="2160"/>
        <p:guide pos="312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7" y="0"/>
            <a:ext cx="2949575" cy="496888"/>
          </a:xfrm>
          <a:prstGeom prst="rect">
            <a:avLst/>
          </a:prstGeom>
        </p:spPr>
        <p:txBody>
          <a:bodyPr vert="horz" lIns="91429" tIns="45716" rIns="91429" bIns="45716"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6045" y="0"/>
            <a:ext cx="2949575" cy="496888"/>
          </a:xfrm>
          <a:prstGeom prst="rect">
            <a:avLst/>
          </a:prstGeom>
        </p:spPr>
        <p:txBody>
          <a:bodyPr vert="horz" lIns="91429" tIns="45716" rIns="91429" bIns="45716" rtlCol="0"/>
          <a:lstStyle>
            <a:lvl1pPr algn="r">
              <a:defRPr sz="1200"/>
            </a:lvl1pPr>
          </a:lstStyle>
          <a:p>
            <a:fld id="{DDC1B02D-758E-4ADD-BB6A-4006E077E283}" type="datetimeFigureOut">
              <a:rPr kumimoji="1" lang="ja-JP" altLang="en-US" smtClean="0"/>
              <a:t>2018/3/9</a:t>
            </a:fld>
            <a:endParaRPr kumimoji="1" lang="ja-JP" altLang="en-US"/>
          </a:p>
        </p:txBody>
      </p:sp>
      <p:sp>
        <p:nvSpPr>
          <p:cNvPr id="4" name="フッター プレースホルダー 3"/>
          <p:cNvSpPr>
            <a:spLocks noGrp="1"/>
          </p:cNvSpPr>
          <p:nvPr>
            <p:ph type="ftr" sz="quarter" idx="2"/>
          </p:nvPr>
        </p:nvSpPr>
        <p:spPr>
          <a:xfrm>
            <a:off x="7" y="9440873"/>
            <a:ext cx="2949575" cy="496887"/>
          </a:xfrm>
          <a:prstGeom prst="rect">
            <a:avLst/>
          </a:prstGeom>
        </p:spPr>
        <p:txBody>
          <a:bodyPr vert="horz" lIns="91429" tIns="45716" rIns="91429" bIns="45716"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6045" y="9440873"/>
            <a:ext cx="2949575" cy="496887"/>
          </a:xfrm>
          <a:prstGeom prst="rect">
            <a:avLst/>
          </a:prstGeom>
        </p:spPr>
        <p:txBody>
          <a:bodyPr vert="horz" lIns="91429" tIns="45716" rIns="91429" bIns="45716" rtlCol="0" anchor="b"/>
          <a:lstStyle>
            <a:lvl1pPr algn="r">
              <a:defRPr sz="1200"/>
            </a:lvl1pPr>
          </a:lstStyle>
          <a:p>
            <a:fld id="{DC38A095-8718-4A09-B7BB-5B3457943E89}" type="slidenum">
              <a:rPr kumimoji="1" lang="ja-JP" altLang="en-US" smtClean="0"/>
              <a:t>‹#›</a:t>
            </a:fld>
            <a:endParaRPr kumimoji="1" lang="ja-JP" altLang="en-US"/>
          </a:p>
        </p:txBody>
      </p:sp>
    </p:spTree>
    <p:extLst>
      <p:ext uri="{BB962C8B-B14F-4D97-AF65-F5344CB8AC3E}">
        <p14:creationId xmlns:p14="http://schemas.microsoft.com/office/powerpoint/2010/main" val="228555642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7" y="0"/>
            <a:ext cx="2949575" cy="496888"/>
          </a:xfrm>
          <a:prstGeom prst="rect">
            <a:avLst/>
          </a:prstGeom>
        </p:spPr>
        <p:txBody>
          <a:bodyPr vert="horz" lIns="91429" tIns="45716" rIns="91429" bIns="4571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5" y="0"/>
            <a:ext cx="2949575" cy="496888"/>
          </a:xfrm>
          <a:prstGeom prst="rect">
            <a:avLst/>
          </a:prstGeom>
        </p:spPr>
        <p:txBody>
          <a:bodyPr vert="horz" lIns="91429" tIns="45716" rIns="91429" bIns="45716" rtlCol="0"/>
          <a:lstStyle>
            <a:lvl1pPr algn="r">
              <a:defRPr sz="1200"/>
            </a:lvl1pPr>
          </a:lstStyle>
          <a:p>
            <a:fld id="{A646859D-D429-494A-8072-3AEED4B104EA}" type="datetimeFigureOut">
              <a:rPr kumimoji="1" lang="ja-JP" altLang="en-US" smtClean="0"/>
              <a:t>2018/3/9</a:t>
            </a:fld>
            <a:endParaRPr kumimoji="1" lang="ja-JP" altLang="en-US"/>
          </a:p>
        </p:txBody>
      </p:sp>
      <p:sp>
        <p:nvSpPr>
          <p:cNvPr id="4" name="スライド イメージ プレースホルダー 3"/>
          <p:cNvSpPr>
            <a:spLocks noGrp="1" noRot="1" noChangeAspect="1"/>
          </p:cNvSpPr>
          <p:nvPr>
            <p:ph type="sldImg" idx="2"/>
          </p:nvPr>
        </p:nvSpPr>
        <p:spPr>
          <a:xfrm>
            <a:off x="712788" y="746125"/>
            <a:ext cx="5381625" cy="3725863"/>
          </a:xfrm>
          <a:prstGeom prst="rect">
            <a:avLst/>
          </a:prstGeom>
          <a:noFill/>
          <a:ln w="12700">
            <a:solidFill>
              <a:prstClr val="black"/>
            </a:solidFill>
          </a:ln>
        </p:spPr>
        <p:txBody>
          <a:bodyPr vert="horz" lIns="91429" tIns="45716" rIns="91429" bIns="45716" rtlCol="0" anchor="ctr"/>
          <a:lstStyle/>
          <a:p>
            <a:endParaRPr lang="ja-JP" altLang="en-US"/>
          </a:p>
        </p:txBody>
      </p:sp>
      <p:sp>
        <p:nvSpPr>
          <p:cNvPr id="5" name="ノート プレースホルダー 4"/>
          <p:cNvSpPr>
            <a:spLocks noGrp="1"/>
          </p:cNvSpPr>
          <p:nvPr>
            <p:ph type="body" sz="quarter" idx="3"/>
          </p:nvPr>
        </p:nvSpPr>
        <p:spPr>
          <a:xfrm>
            <a:off x="681041" y="4721227"/>
            <a:ext cx="5445125" cy="4471987"/>
          </a:xfrm>
          <a:prstGeom prst="rect">
            <a:avLst/>
          </a:prstGeom>
        </p:spPr>
        <p:txBody>
          <a:bodyPr vert="horz" lIns="91429" tIns="45716" rIns="91429" bIns="45716"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7" y="9440873"/>
            <a:ext cx="2949575" cy="496887"/>
          </a:xfrm>
          <a:prstGeom prst="rect">
            <a:avLst/>
          </a:prstGeom>
        </p:spPr>
        <p:txBody>
          <a:bodyPr vert="horz" lIns="91429" tIns="45716" rIns="91429" bIns="4571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5" y="9440873"/>
            <a:ext cx="2949575" cy="496887"/>
          </a:xfrm>
          <a:prstGeom prst="rect">
            <a:avLst/>
          </a:prstGeom>
        </p:spPr>
        <p:txBody>
          <a:bodyPr vert="horz" lIns="91429" tIns="45716" rIns="91429" bIns="45716" rtlCol="0" anchor="b"/>
          <a:lstStyle>
            <a:lvl1pPr algn="r">
              <a:defRPr sz="1200"/>
            </a:lvl1pPr>
          </a:lstStyle>
          <a:p>
            <a:fld id="{15FD8B71-8DC6-4FFE-B67A-BCE04A8CDF70}" type="slidenum">
              <a:rPr kumimoji="1" lang="ja-JP" altLang="en-US" smtClean="0"/>
              <a:t>‹#›</a:t>
            </a:fld>
            <a:endParaRPr kumimoji="1" lang="ja-JP" altLang="en-US"/>
          </a:p>
        </p:txBody>
      </p:sp>
    </p:spTree>
    <p:extLst>
      <p:ext uri="{BB962C8B-B14F-4D97-AF65-F5344CB8AC3E}">
        <p14:creationId xmlns:p14="http://schemas.microsoft.com/office/powerpoint/2010/main" val="295938682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ja-JP" dirty="0"/>
          </a:p>
        </p:txBody>
      </p:sp>
      <p:sp>
        <p:nvSpPr>
          <p:cNvPr id="4" name="スライド番号プレースホルダー 3"/>
          <p:cNvSpPr>
            <a:spLocks noGrp="1"/>
          </p:cNvSpPr>
          <p:nvPr>
            <p:ph type="sldNum" sz="quarter" idx="10"/>
          </p:nvPr>
        </p:nvSpPr>
        <p:spPr/>
        <p:txBody>
          <a:bodyPr/>
          <a:lstStyle/>
          <a:p>
            <a:fld id="{22D07FED-BBA4-4E1A-B28A-8F320DA721AC}" type="slidenum">
              <a:rPr kumimoji="1" lang="ja-JP" altLang="en-US" smtClean="0"/>
              <a:t>0</a:t>
            </a:fld>
            <a:endParaRPr kumimoji="1" lang="ja-JP" altLang="en-US"/>
          </a:p>
        </p:txBody>
      </p:sp>
    </p:spTree>
    <p:extLst>
      <p:ext uri="{BB962C8B-B14F-4D97-AF65-F5344CB8AC3E}">
        <p14:creationId xmlns:p14="http://schemas.microsoft.com/office/powerpoint/2010/main" val="1979285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1</a:t>
            </a:fld>
            <a:endParaRPr kumimoji="1" lang="ja-JP" altLang="en-US"/>
          </a:p>
        </p:txBody>
      </p:sp>
    </p:spTree>
    <p:extLst>
      <p:ext uri="{BB962C8B-B14F-4D97-AF65-F5344CB8AC3E}">
        <p14:creationId xmlns:p14="http://schemas.microsoft.com/office/powerpoint/2010/main" val="2989772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2</a:t>
            </a:fld>
            <a:endParaRPr kumimoji="1" lang="ja-JP" altLang="en-US"/>
          </a:p>
        </p:txBody>
      </p:sp>
    </p:spTree>
    <p:extLst>
      <p:ext uri="{BB962C8B-B14F-4D97-AF65-F5344CB8AC3E}">
        <p14:creationId xmlns:p14="http://schemas.microsoft.com/office/powerpoint/2010/main" val="2989772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3</a:t>
            </a:fld>
            <a:endParaRPr kumimoji="1" lang="ja-JP" altLang="en-US"/>
          </a:p>
        </p:txBody>
      </p:sp>
    </p:spTree>
    <p:extLst>
      <p:ext uri="{BB962C8B-B14F-4D97-AF65-F5344CB8AC3E}">
        <p14:creationId xmlns:p14="http://schemas.microsoft.com/office/powerpoint/2010/main" val="2989772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5</a:t>
            </a:fld>
            <a:endParaRPr kumimoji="1" lang="ja-JP" altLang="en-US"/>
          </a:p>
        </p:txBody>
      </p:sp>
    </p:spTree>
    <p:extLst>
      <p:ext uri="{BB962C8B-B14F-4D97-AF65-F5344CB8AC3E}">
        <p14:creationId xmlns:p14="http://schemas.microsoft.com/office/powerpoint/2010/main" val="2989772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6</a:t>
            </a:fld>
            <a:endParaRPr kumimoji="1" lang="ja-JP" altLang="en-US"/>
          </a:p>
        </p:txBody>
      </p:sp>
    </p:spTree>
    <p:extLst>
      <p:ext uri="{BB962C8B-B14F-4D97-AF65-F5344CB8AC3E}">
        <p14:creationId xmlns:p14="http://schemas.microsoft.com/office/powerpoint/2010/main" val="2989772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マスター タイトルの書式設定</a:t>
            </a:r>
            <a:endParaRPr kumimoji="1" lang="ja-JP" altLang="en-US" dirty="0"/>
          </a:p>
        </p:txBody>
      </p:sp>
      <p:sp>
        <p:nvSpPr>
          <p:cNvPr id="3" name="コンテンツ プレースホルダー 2"/>
          <p:cNvSpPr>
            <a:spLocks noGrp="1"/>
          </p:cNvSpPr>
          <p:nvPr>
            <p:ph idx="1"/>
          </p:nvPr>
        </p:nvSpPr>
        <p:spPr>
          <a:xfrm>
            <a:off x="573309" y="1628800"/>
            <a:ext cx="8915400" cy="452596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E08B032-9E9F-47F1-A184-EFECD69407C3}" type="datetime1">
              <a:rPr kumimoji="1" lang="ja-JP" altLang="en-US" smtClean="0"/>
              <a:t>2018/3/9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8976692" y="6478737"/>
            <a:ext cx="929308" cy="365125"/>
          </a:xfrm>
          <a:prstGeom prst="rect">
            <a:avLst/>
          </a:prstGeom>
        </p:spPr>
        <p:txBody>
          <a:bodyPr/>
          <a:lstStyle>
            <a:lvl1pPr algn="r">
              <a:defRPr/>
            </a:lvl1pPr>
          </a:lstStyle>
          <a:p>
            <a:fld id="{B51C4DDC-B5CC-472F-B3BC-31FEA4AE1936}" type="slidenum">
              <a:rPr lang="ja-JP" altLang="en-US" smtClean="0"/>
              <a:pPr/>
              <a:t>‹#›</a:t>
            </a:fld>
            <a:endParaRPr lang="ja-JP" altLang="en-US"/>
          </a:p>
        </p:txBody>
      </p:sp>
    </p:spTree>
    <p:extLst>
      <p:ext uri="{BB962C8B-B14F-4D97-AF65-F5344CB8AC3E}">
        <p14:creationId xmlns:p14="http://schemas.microsoft.com/office/powerpoint/2010/main" val="254944195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BF9638D9-BB71-48E5-A2E4-54FBA0BD68D5}" type="datetime1">
              <a:rPr kumimoji="1" lang="ja-JP" altLang="en-US" smtClean="0"/>
              <a:t>2018/3/9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8976692" y="6478737"/>
            <a:ext cx="929308" cy="365125"/>
          </a:xfrm>
          <a:prstGeom prst="rect">
            <a:avLst/>
          </a:prstGeom>
        </p:spPr>
        <p:txBody>
          <a:bodyPr/>
          <a:lstStyle>
            <a:lvl1pPr algn="r">
              <a:defRPr/>
            </a:lvl1pPr>
          </a:lstStyle>
          <a:p>
            <a:fld id="{B51C4DDC-B5CC-472F-B3BC-31FEA4AE1936}" type="slidenum">
              <a:rPr lang="ja-JP" altLang="en-US" smtClean="0"/>
              <a:pPr/>
              <a:t>‹#›</a:t>
            </a:fld>
            <a:endParaRPr lang="ja-JP" altLang="en-US"/>
          </a:p>
        </p:txBody>
      </p:sp>
    </p:spTree>
    <p:extLst>
      <p:ext uri="{BB962C8B-B14F-4D97-AF65-F5344CB8AC3E}">
        <p14:creationId xmlns:p14="http://schemas.microsoft.com/office/powerpoint/2010/main" val="14666048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C03B34F-D013-4478-8954-30CA154A1FB3}" type="datetime1">
              <a:rPr kumimoji="1" lang="ja-JP" altLang="en-US" smtClean="0"/>
              <a:t>2018/3/9</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5" name="スライド番号プレースホルダー 5"/>
          <p:cNvSpPr>
            <a:spLocks noGrp="1"/>
          </p:cNvSpPr>
          <p:nvPr>
            <p:ph type="sldNum" sz="quarter" idx="12"/>
          </p:nvPr>
        </p:nvSpPr>
        <p:spPr>
          <a:xfrm>
            <a:off x="8976692" y="6478737"/>
            <a:ext cx="929308" cy="365125"/>
          </a:xfrm>
          <a:prstGeom prst="rect">
            <a:avLst/>
          </a:prstGeom>
        </p:spPr>
        <p:txBody>
          <a:bodyPr/>
          <a:lstStyle>
            <a:lvl1pPr algn="r">
              <a:defRPr/>
            </a:lvl1pPr>
          </a:lstStyle>
          <a:p>
            <a:fld id="{B51C4DDC-B5CC-472F-B3BC-31FEA4AE1936}" type="slidenum">
              <a:rPr lang="ja-JP" altLang="en-US" smtClean="0"/>
              <a:pPr/>
              <a:t>‹#›</a:t>
            </a:fld>
            <a:endParaRPr lang="ja-JP" altLang="en-US"/>
          </a:p>
        </p:txBody>
      </p:sp>
    </p:spTree>
    <p:extLst>
      <p:ext uri="{BB962C8B-B14F-4D97-AF65-F5344CB8AC3E}">
        <p14:creationId xmlns:p14="http://schemas.microsoft.com/office/powerpoint/2010/main" val="262072330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95300" y="1600205"/>
            <a:ext cx="89154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95300" y="6356355"/>
            <a:ext cx="2311400" cy="365125"/>
          </a:xfrm>
          <a:prstGeom prst="rect">
            <a:avLst/>
          </a:prstGeom>
        </p:spPr>
        <p:txBody>
          <a:bodyPr vert="horz" lIns="91440" tIns="45720" rIns="91440" bIns="45720" rtlCol="0" anchor="ctr"/>
          <a:lstStyle>
            <a:lvl1pPr algn="l">
              <a:defRPr sz="1200">
                <a:solidFill>
                  <a:schemeClr val="tx1">
                    <a:tint val="75000"/>
                  </a:schemeClr>
                </a:solidFill>
                <a:latin typeface="ＭＳ ゴシック" panose="020B0609070205080204" pitchFamily="49" charset="-128"/>
                <a:ea typeface="ＭＳ ゴシック" panose="020B0609070205080204" pitchFamily="49" charset="-128"/>
              </a:defRPr>
            </a:lvl1pPr>
          </a:lstStyle>
          <a:p>
            <a:fld id="{034824C1-355B-498E-8825-C114E0B20BCE}" type="datetime1">
              <a:rPr lang="ja-JP" altLang="en-US" smtClean="0"/>
              <a:pPr/>
              <a:t>2018/3/9</a:t>
            </a:fld>
            <a:endParaRPr lang="ja-JP" altLang="en-US"/>
          </a:p>
        </p:txBody>
      </p:sp>
      <p:sp>
        <p:nvSpPr>
          <p:cNvPr id="5" name="フッター プレースホルダー 4"/>
          <p:cNvSpPr>
            <a:spLocks noGrp="1"/>
          </p:cNvSpPr>
          <p:nvPr>
            <p:ph type="ftr" sz="quarter" idx="3"/>
          </p:nvPr>
        </p:nvSpPr>
        <p:spPr>
          <a:xfrm>
            <a:off x="3384550" y="6356355"/>
            <a:ext cx="3136900" cy="365125"/>
          </a:xfrm>
          <a:prstGeom prst="rect">
            <a:avLst/>
          </a:prstGeom>
        </p:spPr>
        <p:txBody>
          <a:bodyPr vert="horz" lIns="91440" tIns="45720" rIns="91440" bIns="45720" rtlCol="0" anchor="ctr"/>
          <a:lstStyle>
            <a:lvl1pPr algn="ctr">
              <a:defRPr sz="1200">
                <a:solidFill>
                  <a:schemeClr val="tx1">
                    <a:tint val="75000"/>
                  </a:schemeClr>
                </a:solidFill>
                <a:latin typeface="ＭＳ ゴシック" panose="020B0609070205080204" pitchFamily="49" charset="-128"/>
                <a:ea typeface="ＭＳ ゴシック" panose="020B0609070205080204" pitchFamily="49" charset="-128"/>
              </a:defRPr>
            </a:lvl1pPr>
          </a:lstStyle>
          <a:p>
            <a:endParaRPr lang="ja-JP" altLang="en-US"/>
          </a:p>
        </p:txBody>
      </p:sp>
      <p:sp>
        <p:nvSpPr>
          <p:cNvPr id="6" name="スライド番号プレースホルダー 5"/>
          <p:cNvSpPr>
            <a:spLocks noGrp="1"/>
          </p:cNvSpPr>
          <p:nvPr>
            <p:ph type="sldNum" sz="quarter" idx="4"/>
          </p:nvPr>
        </p:nvSpPr>
        <p:spPr>
          <a:xfrm>
            <a:off x="8976692" y="6478737"/>
            <a:ext cx="929308" cy="365125"/>
          </a:xfrm>
          <a:prstGeom prst="rect">
            <a:avLst/>
          </a:prstGeom>
        </p:spPr>
        <p:txBody>
          <a:bodyPr/>
          <a:lstStyle>
            <a:lvl1pPr algn="r">
              <a:defRPr/>
            </a:lvl1pPr>
          </a:lstStyle>
          <a:p>
            <a:fld id="{B51C4DDC-B5CC-472F-B3BC-31FEA4AE1936}" type="slidenum">
              <a:rPr lang="ja-JP" altLang="en-US" smtClean="0"/>
              <a:pPr/>
              <a:t>‹#›</a:t>
            </a:fld>
            <a:endParaRPr lang="ja-JP" altLang="en-US"/>
          </a:p>
        </p:txBody>
      </p:sp>
    </p:spTree>
    <p:extLst>
      <p:ext uri="{BB962C8B-B14F-4D97-AF65-F5344CB8AC3E}">
        <p14:creationId xmlns:p14="http://schemas.microsoft.com/office/powerpoint/2010/main" val="1807916224"/>
      </p:ext>
    </p:extLst>
  </p:cSld>
  <p:clrMap bg1="lt1" tx1="dk1" bg2="lt2" tx2="dk2" accent1="accent1" accent2="accent2" accent3="accent3" accent4="accent4" accent5="accent5" accent6="accent6" hlink="hlink" folHlink="folHlink"/>
  <p:sldLayoutIdLst>
    <p:sldLayoutId id="2147483650" r:id="rId1"/>
    <p:sldLayoutId id="2147483654" r:id="rId2"/>
    <p:sldLayoutId id="2147483655" r:id="rId3"/>
  </p:sldLayoutIdLst>
  <p:timing>
    <p:tnLst>
      <p:par>
        <p:cTn id="1" dur="indefinite" restart="never" nodeType="tmRoot"/>
      </p:par>
    </p:tnLst>
  </p:timing>
  <p:hf hdr="0" ftr="0" dt="0"/>
  <p:txStyles>
    <p:titleStyle>
      <a:lvl1pPr algn="ctr" defTabSz="914400" rtl="0" eaLnBrk="1" latinLnBrk="0" hangingPunct="1">
        <a:spcBef>
          <a:spcPct val="0"/>
        </a:spcBef>
        <a:buNone/>
        <a:defRPr kumimoji="1" sz="4400" kern="1200">
          <a:solidFill>
            <a:schemeClr val="tx1"/>
          </a:solidFill>
          <a:latin typeface="ＭＳ ゴシック" panose="020B0609070205080204" pitchFamily="49" charset="-128"/>
          <a:ea typeface="ＭＳ ゴシック" panose="020B0609070205080204" pitchFamily="49"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ＭＳ ゴシック" panose="020B0609070205080204" pitchFamily="49" charset="-128"/>
          <a:ea typeface="ＭＳ ゴシック" panose="020B0609070205080204" pitchFamily="49"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8619408" y="115889"/>
            <a:ext cx="1092068" cy="646331"/>
          </a:xfrm>
          <a:prstGeom prst="rect">
            <a:avLst/>
          </a:prstGeom>
          <a:ln w="12700"/>
        </p:spPr>
        <p:style>
          <a:lnRef idx="2">
            <a:schemeClr val="dk1"/>
          </a:lnRef>
          <a:fillRef idx="1">
            <a:schemeClr val="lt1"/>
          </a:fillRef>
          <a:effectRef idx="0">
            <a:schemeClr val="dk1"/>
          </a:effectRef>
          <a:fontRef idx="minor">
            <a:schemeClr val="dk1"/>
          </a:fontRef>
        </p:style>
        <p:txBody>
          <a:bodyPr>
            <a:spAutoFit/>
          </a:bodyPr>
          <a:lstStyle/>
          <a:p>
            <a:pPr algn="ctr">
              <a:defRPr/>
            </a:pPr>
            <a:r>
              <a:rPr lang="ja-JP" altLang="en-US" dirty="0" smtClean="0">
                <a:latin typeface="+mj-ea"/>
                <a:ea typeface="+mj-ea"/>
              </a:rPr>
              <a:t>資料</a:t>
            </a:r>
            <a:endParaRPr lang="en-US" altLang="ja-JP" dirty="0" smtClean="0">
              <a:latin typeface="+mj-ea"/>
              <a:ea typeface="+mj-ea"/>
            </a:endParaRPr>
          </a:p>
          <a:p>
            <a:pPr algn="ctr">
              <a:defRPr/>
            </a:pPr>
            <a:r>
              <a:rPr lang="en-US" altLang="ja-JP" smtClean="0">
                <a:latin typeface="+mj-ea"/>
                <a:ea typeface="+mj-ea"/>
              </a:rPr>
              <a:t>3-4</a:t>
            </a:r>
            <a:endParaRPr lang="ja-JP" altLang="en-US" dirty="0">
              <a:latin typeface="+mj-ea"/>
              <a:ea typeface="+mj-ea"/>
            </a:endParaRPr>
          </a:p>
        </p:txBody>
      </p:sp>
      <p:sp>
        <p:nvSpPr>
          <p:cNvPr id="7" name="正方形/長方形 6"/>
          <p:cNvSpPr/>
          <p:nvPr/>
        </p:nvSpPr>
        <p:spPr>
          <a:xfrm>
            <a:off x="3175" y="1628562"/>
            <a:ext cx="9902825" cy="1432634"/>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3600" dirty="0">
                <a:solidFill>
                  <a:prstClr val="white"/>
                </a:solidFill>
                <a:latin typeface="ＭＳ ゴシック" panose="020B0609070205080204" pitchFamily="49" charset="-128"/>
                <a:ea typeface="ＭＳ ゴシック" panose="020B0609070205080204" pitchFamily="49" charset="-128"/>
              </a:rPr>
              <a:t>熊本地震における災害廃棄物処理の検証</a:t>
            </a:r>
          </a:p>
        </p:txBody>
      </p:sp>
      <p:sp>
        <p:nvSpPr>
          <p:cNvPr id="4" name="正方形/長方形 3"/>
          <p:cNvSpPr/>
          <p:nvPr/>
        </p:nvSpPr>
        <p:spPr>
          <a:xfrm>
            <a:off x="2087909" y="4149080"/>
            <a:ext cx="4985238" cy="6594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defRPr/>
            </a:pPr>
            <a:r>
              <a:rPr lang="ja-JP" altLang="en-US" sz="2800" dirty="0">
                <a:solidFill>
                  <a:schemeClr val="tx1"/>
                </a:solidFill>
                <a:latin typeface="ＭＳ ゴシック" panose="020B0609070205080204" pitchFamily="49" charset="-128"/>
                <a:ea typeface="ＭＳ ゴシック" panose="020B0609070205080204" pitchFamily="49" charset="-128"/>
              </a:rPr>
              <a:t>平成</a:t>
            </a:r>
            <a:r>
              <a:rPr lang="en-US" altLang="ja-JP" sz="2800" dirty="0">
                <a:solidFill>
                  <a:schemeClr val="tx1"/>
                </a:solidFill>
                <a:latin typeface="ＭＳ ゴシック" panose="020B0609070205080204" pitchFamily="49" charset="-128"/>
                <a:ea typeface="ＭＳ ゴシック" panose="020B0609070205080204" pitchFamily="49" charset="-128"/>
              </a:rPr>
              <a:t>30</a:t>
            </a:r>
            <a:r>
              <a:rPr lang="ja-JP" altLang="en-US" sz="2800" dirty="0">
                <a:solidFill>
                  <a:schemeClr val="tx1"/>
                </a:solidFill>
                <a:latin typeface="ＭＳ ゴシック" panose="020B0609070205080204" pitchFamily="49" charset="-128"/>
                <a:ea typeface="ＭＳ ゴシック" panose="020B0609070205080204" pitchFamily="49" charset="-128"/>
              </a:rPr>
              <a:t>年</a:t>
            </a:r>
            <a:r>
              <a:rPr lang="ja-JP" altLang="en-US" sz="2800" dirty="0" smtClean="0">
                <a:solidFill>
                  <a:schemeClr val="tx1"/>
                </a:solidFill>
                <a:latin typeface="ＭＳ ゴシック" panose="020B0609070205080204" pitchFamily="49" charset="-128"/>
                <a:ea typeface="ＭＳ ゴシック" panose="020B0609070205080204" pitchFamily="49" charset="-128"/>
              </a:rPr>
              <a:t>３月</a:t>
            </a:r>
            <a:r>
              <a:rPr lang="en-US" altLang="ja-JP" sz="2800" dirty="0" smtClean="0">
                <a:solidFill>
                  <a:schemeClr val="tx1"/>
                </a:solidFill>
                <a:latin typeface="ＭＳ ゴシック" panose="020B0609070205080204" pitchFamily="49" charset="-128"/>
                <a:ea typeface="ＭＳ ゴシック" panose="020B0609070205080204" pitchFamily="49" charset="-128"/>
              </a:rPr>
              <a:t>13</a:t>
            </a:r>
            <a:r>
              <a:rPr lang="ja-JP" altLang="en-US" sz="2800" dirty="0" smtClean="0">
                <a:solidFill>
                  <a:schemeClr val="tx1"/>
                </a:solidFill>
                <a:latin typeface="ＭＳ ゴシック" panose="020B0609070205080204" pitchFamily="49" charset="-128"/>
                <a:ea typeface="ＭＳ ゴシック" panose="020B0609070205080204" pitchFamily="49" charset="-128"/>
              </a:rPr>
              <a:t>日</a:t>
            </a:r>
            <a:endParaRPr lang="en-US" altLang="ja-JP" sz="2800" dirty="0">
              <a:solidFill>
                <a:schemeClr val="tx1"/>
              </a:solidFill>
              <a:latin typeface="ＭＳ ゴシック" panose="020B0609070205080204" pitchFamily="49" charset="-128"/>
              <a:ea typeface="ＭＳ ゴシック" panose="020B0609070205080204" pitchFamily="49" charset="-128"/>
            </a:endParaRPr>
          </a:p>
        </p:txBody>
      </p:sp>
      <p:sp>
        <p:nvSpPr>
          <p:cNvPr id="6" name="正方形/長方形 5"/>
          <p:cNvSpPr/>
          <p:nvPr/>
        </p:nvSpPr>
        <p:spPr>
          <a:xfrm>
            <a:off x="-1317625" y="4941267"/>
            <a:ext cx="11779250" cy="2016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3600" dirty="0">
                <a:solidFill>
                  <a:schemeClr val="tx1"/>
                </a:solidFill>
                <a:latin typeface="ＭＳ ゴシック" panose="020B0609070205080204" pitchFamily="49" charset="-128"/>
                <a:ea typeface="ＭＳ ゴシック" panose="020B0609070205080204" pitchFamily="49" charset="-128"/>
              </a:rPr>
              <a:t>環境再生・資源循環局</a:t>
            </a:r>
            <a:endParaRPr lang="en-US" altLang="ja-JP" sz="3600" dirty="0">
              <a:solidFill>
                <a:schemeClr val="tx1"/>
              </a:solidFill>
              <a:latin typeface="ＭＳ ゴシック" panose="020B0609070205080204" pitchFamily="49" charset="-128"/>
              <a:ea typeface="ＭＳ ゴシック" panose="020B0609070205080204" pitchFamily="49" charset="-128"/>
            </a:endParaRPr>
          </a:p>
          <a:p>
            <a:pPr algn="ctr" eaLnBrk="1" hangingPunct="1">
              <a:defRPr/>
            </a:pPr>
            <a:r>
              <a:rPr lang="ja-JP" altLang="en-US" sz="3600" dirty="0">
                <a:solidFill>
                  <a:schemeClr val="tx1"/>
                </a:solidFill>
                <a:latin typeface="ＭＳ ゴシック" panose="020B0609070205080204" pitchFamily="49" charset="-128"/>
                <a:ea typeface="ＭＳ ゴシック" panose="020B0609070205080204" pitchFamily="49" charset="-128"/>
              </a:rPr>
              <a:t>災害廃棄物対策室</a:t>
            </a:r>
            <a:endParaRPr lang="en-US" altLang="ja-JP" sz="3600" dirty="0">
              <a:solidFill>
                <a:schemeClr val="tx1"/>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6111038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000" dirty="0">
                <a:solidFill>
                  <a:schemeClr val="bg1"/>
                </a:solidFill>
                <a:latin typeface="+mn-ea"/>
              </a:rPr>
              <a:t>平成</a:t>
            </a:r>
            <a:r>
              <a:rPr lang="en-US" altLang="ja-JP" sz="2000" dirty="0">
                <a:solidFill>
                  <a:schemeClr val="bg1"/>
                </a:solidFill>
                <a:latin typeface="+mn-ea"/>
              </a:rPr>
              <a:t>28</a:t>
            </a:r>
            <a:r>
              <a:rPr lang="ja-JP" altLang="en-US" sz="2000" dirty="0" smtClean="0">
                <a:solidFill>
                  <a:schemeClr val="bg1"/>
                </a:solidFill>
                <a:latin typeface="+mn-ea"/>
              </a:rPr>
              <a:t>年熊本地震の災害</a:t>
            </a:r>
            <a:r>
              <a:rPr lang="ja-JP" altLang="en-US" sz="2000" dirty="0">
                <a:solidFill>
                  <a:schemeClr val="bg1"/>
                </a:solidFill>
                <a:latin typeface="+mn-ea"/>
              </a:rPr>
              <a:t>廃棄物</a:t>
            </a:r>
            <a:r>
              <a:rPr lang="ja-JP" altLang="en-US" sz="2000" dirty="0" smtClean="0">
                <a:solidFill>
                  <a:schemeClr val="bg1"/>
                </a:solidFill>
                <a:latin typeface="+mn-ea"/>
              </a:rPr>
              <a:t>処理等の</a:t>
            </a:r>
            <a:r>
              <a:rPr lang="ja-JP" altLang="en-US" sz="2000" dirty="0">
                <a:solidFill>
                  <a:schemeClr val="bg1"/>
                </a:solidFill>
                <a:latin typeface="+mn-ea"/>
              </a:rPr>
              <a:t>進捗状況</a:t>
            </a:r>
            <a:endParaRPr kumimoji="1" lang="ja-JP" altLang="en-US" sz="2000" dirty="0">
              <a:solidFill>
                <a:schemeClr val="bg1"/>
              </a:solidFill>
              <a:latin typeface="+mn-ea"/>
            </a:endParaRPr>
          </a:p>
        </p:txBody>
      </p:sp>
      <p:sp>
        <p:nvSpPr>
          <p:cNvPr id="44"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1</a:t>
            </a:fld>
            <a:endParaRPr kumimoji="1" lang="ja-JP" altLang="en-US" sz="1600" dirty="0">
              <a:latin typeface="ＭＳ ゴシック" panose="020B0609070205080204" pitchFamily="49" charset="-128"/>
              <a:ea typeface="ＭＳ ゴシック" panose="020B0609070205080204" pitchFamily="49" charset="-128"/>
            </a:endParaRPr>
          </a:p>
        </p:txBody>
      </p:sp>
      <p:pic>
        <p:nvPicPr>
          <p:cNvPr id="2061"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900" y="620688"/>
            <a:ext cx="9824533" cy="52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2" name="直線コネクタ 51"/>
          <p:cNvCxnSpPr/>
          <p:nvPr/>
        </p:nvCxnSpPr>
        <p:spPr>
          <a:xfrm flipH="1" flipV="1">
            <a:off x="3872880" y="1662708"/>
            <a:ext cx="360040" cy="28803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1252017" y="2240288"/>
            <a:ext cx="0" cy="2700880"/>
          </a:xfrm>
          <a:prstGeom prst="line">
            <a:avLst/>
          </a:prstGeom>
          <a:ln w="25400">
            <a:solidFill>
              <a:srgbClr val="92D050"/>
            </a:solidFill>
          </a:ln>
        </p:spPr>
        <p:style>
          <a:lnRef idx="1">
            <a:schemeClr val="accent1"/>
          </a:lnRef>
          <a:fillRef idx="0">
            <a:schemeClr val="accent1"/>
          </a:fillRef>
          <a:effectRef idx="0">
            <a:schemeClr val="accent1"/>
          </a:effectRef>
          <a:fontRef idx="minor">
            <a:schemeClr val="tx1"/>
          </a:fontRef>
        </p:style>
      </p:cxnSp>
      <p:sp>
        <p:nvSpPr>
          <p:cNvPr id="29" name="正方形/長方形 28"/>
          <p:cNvSpPr>
            <a:spLocks noChangeArrowheads="1"/>
          </p:cNvSpPr>
          <p:nvPr/>
        </p:nvSpPr>
        <p:spPr bwMode="auto">
          <a:xfrm>
            <a:off x="945952" y="1907806"/>
            <a:ext cx="1702792" cy="523220"/>
          </a:xfrm>
          <a:prstGeom prst="rect">
            <a:avLst/>
          </a:prstGeom>
          <a:noFill/>
          <a:ln>
            <a:noFill/>
          </a:ln>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1400" dirty="0" smtClean="0">
                <a:latin typeface="Meiryo UI" pitchFamily="50" charset="-128"/>
                <a:ea typeface="Meiryo UI" pitchFamily="50" charset="-128"/>
                <a:cs typeface="Meiryo UI" pitchFamily="50" charset="-128"/>
              </a:rPr>
              <a:t>4/15 </a:t>
            </a:r>
            <a:r>
              <a:rPr lang="ja-JP" altLang="en-US" sz="1400" dirty="0" smtClean="0">
                <a:latin typeface="Meiryo UI" pitchFamily="50" charset="-128"/>
                <a:ea typeface="Meiryo UI" pitchFamily="50" charset="-128"/>
                <a:cs typeface="Meiryo UI" pitchFamily="50" charset="-128"/>
              </a:rPr>
              <a:t>プッシュ型支援</a:t>
            </a:r>
            <a:endParaRPr lang="ja-JP" altLang="en-US" sz="1400" dirty="0">
              <a:latin typeface="Meiryo UI" pitchFamily="50" charset="-128"/>
              <a:ea typeface="Meiryo UI" pitchFamily="50" charset="-128"/>
              <a:cs typeface="Meiryo UI" pitchFamily="50" charset="-128"/>
            </a:endParaRPr>
          </a:p>
          <a:p>
            <a:pPr eaLnBrk="1" hangingPunct="1">
              <a:spcBef>
                <a:spcPct val="0"/>
              </a:spcBef>
              <a:buNone/>
            </a:pPr>
            <a:r>
              <a:rPr lang="ja-JP" altLang="en-US" sz="1400" dirty="0" smtClean="0">
                <a:latin typeface="Meiryo UI" pitchFamily="50" charset="-128"/>
                <a:ea typeface="Meiryo UI" pitchFamily="50" charset="-128"/>
                <a:cs typeface="Meiryo UI" pitchFamily="50" charset="-128"/>
              </a:rPr>
              <a:t>　　　　プル型支援</a:t>
            </a:r>
            <a:endParaRPr lang="ja-JP" altLang="en-US" sz="1400" dirty="0">
              <a:latin typeface="Meiryo UI" pitchFamily="50" charset="-128"/>
              <a:ea typeface="Meiryo UI" pitchFamily="50" charset="-128"/>
              <a:cs typeface="Meiryo UI" pitchFamily="50" charset="-128"/>
            </a:endParaRPr>
          </a:p>
        </p:txBody>
      </p:sp>
      <p:sp>
        <p:nvSpPr>
          <p:cNvPr id="31" name="正方形/長方形 30"/>
          <p:cNvSpPr>
            <a:spLocks noChangeArrowheads="1"/>
          </p:cNvSpPr>
          <p:nvPr/>
        </p:nvSpPr>
        <p:spPr bwMode="auto">
          <a:xfrm>
            <a:off x="1496616" y="2369446"/>
            <a:ext cx="1584176" cy="307777"/>
          </a:xfrm>
          <a:prstGeom prst="rect">
            <a:avLst/>
          </a:prstGeom>
          <a:noFill/>
          <a:ln>
            <a:noFill/>
          </a:ln>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None/>
            </a:pPr>
            <a:r>
              <a:rPr lang="en-US" altLang="ja-JP" sz="1400" dirty="0" smtClean="0">
                <a:latin typeface="Meiryo UI" pitchFamily="50" charset="-128"/>
                <a:ea typeface="Meiryo UI" pitchFamily="50" charset="-128"/>
                <a:cs typeface="Meiryo UI" pitchFamily="50" charset="-128"/>
              </a:rPr>
              <a:t>5/20 </a:t>
            </a:r>
            <a:r>
              <a:rPr lang="ja-JP" altLang="en-US" sz="1400" dirty="0" smtClean="0">
                <a:latin typeface="Meiryo UI" pitchFamily="50" charset="-128"/>
                <a:ea typeface="Meiryo UI" pitchFamily="50" charset="-128"/>
                <a:cs typeface="Meiryo UI" pitchFamily="50" charset="-128"/>
              </a:rPr>
              <a:t>事務の</a:t>
            </a:r>
            <a:r>
              <a:rPr lang="ja-JP" altLang="en-US" sz="1400" dirty="0">
                <a:latin typeface="Meiryo UI" pitchFamily="50" charset="-128"/>
                <a:ea typeface="Meiryo UI" pitchFamily="50" charset="-128"/>
                <a:cs typeface="Meiryo UI" pitchFamily="50" charset="-128"/>
              </a:rPr>
              <a:t>受託</a:t>
            </a:r>
            <a:endParaRPr lang="en-US" altLang="ja-JP" sz="1400" dirty="0" smtClean="0">
              <a:latin typeface="Meiryo UI" pitchFamily="50" charset="-128"/>
              <a:ea typeface="Meiryo UI" pitchFamily="50" charset="-128"/>
              <a:cs typeface="Meiryo UI" pitchFamily="50" charset="-128"/>
            </a:endParaRPr>
          </a:p>
        </p:txBody>
      </p:sp>
      <p:cxnSp>
        <p:nvCxnSpPr>
          <p:cNvPr id="32" name="直線コネクタ 31"/>
          <p:cNvCxnSpPr/>
          <p:nvPr/>
        </p:nvCxnSpPr>
        <p:spPr>
          <a:xfrm>
            <a:off x="1688245" y="2639123"/>
            <a:ext cx="0" cy="2302045"/>
          </a:xfrm>
          <a:prstGeom prst="line">
            <a:avLst/>
          </a:prstGeom>
          <a:ln w="254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2072680" y="3135505"/>
            <a:ext cx="0" cy="1807579"/>
          </a:xfrm>
          <a:prstGeom prst="line">
            <a:avLst/>
          </a:prstGeom>
          <a:ln w="25400">
            <a:solidFill>
              <a:srgbClr val="92D050"/>
            </a:solidFill>
          </a:ln>
        </p:spPr>
        <p:style>
          <a:lnRef idx="1">
            <a:schemeClr val="accent1"/>
          </a:lnRef>
          <a:fillRef idx="0">
            <a:schemeClr val="accent1"/>
          </a:fillRef>
          <a:effectRef idx="0">
            <a:schemeClr val="accent1"/>
          </a:effectRef>
          <a:fontRef idx="minor">
            <a:schemeClr val="tx1"/>
          </a:fontRef>
        </p:style>
      </p:cxnSp>
      <p:sp>
        <p:nvSpPr>
          <p:cNvPr id="39" name="正方形/長方形 38"/>
          <p:cNvSpPr>
            <a:spLocks noChangeArrowheads="1"/>
          </p:cNvSpPr>
          <p:nvPr/>
        </p:nvSpPr>
        <p:spPr bwMode="auto">
          <a:xfrm>
            <a:off x="1834022" y="2612285"/>
            <a:ext cx="2113632" cy="523220"/>
          </a:xfrm>
          <a:prstGeom prst="rect">
            <a:avLst/>
          </a:prstGeom>
          <a:noFill/>
          <a:ln>
            <a:noFill/>
          </a:ln>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None/>
            </a:pPr>
            <a:r>
              <a:rPr lang="en-US" altLang="ja-JP" sz="1400" dirty="0" smtClean="0">
                <a:latin typeface="Meiryo UI" pitchFamily="50" charset="-128"/>
                <a:ea typeface="Meiryo UI" pitchFamily="50" charset="-128"/>
                <a:cs typeface="Meiryo UI" pitchFamily="50" charset="-128"/>
              </a:rPr>
              <a:t>6/20 </a:t>
            </a:r>
            <a:r>
              <a:rPr lang="ja-JP" altLang="en-US" sz="1400" dirty="0" smtClean="0">
                <a:latin typeface="Meiryo UI" pitchFamily="50" charset="-128"/>
                <a:ea typeface="Meiryo UI" pitchFamily="50" charset="-128"/>
                <a:cs typeface="Meiryo UI" pitchFamily="50" charset="-128"/>
              </a:rPr>
              <a:t>県</a:t>
            </a:r>
            <a:r>
              <a:rPr lang="ja-JP" altLang="en-US" sz="1400" dirty="0">
                <a:latin typeface="Meiryo UI" pitchFamily="50" charset="-128"/>
                <a:ea typeface="Meiryo UI" pitchFamily="50" charset="-128"/>
                <a:cs typeface="Meiryo UI" pitchFamily="50" charset="-128"/>
              </a:rPr>
              <a:t>実行</a:t>
            </a:r>
            <a:r>
              <a:rPr lang="ja-JP" altLang="en-US" sz="1400" dirty="0" smtClean="0">
                <a:latin typeface="Meiryo UI" pitchFamily="50" charset="-128"/>
                <a:ea typeface="Meiryo UI" pitchFamily="50" charset="-128"/>
                <a:cs typeface="Meiryo UI" pitchFamily="50" charset="-128"/>
              </a:rPr>
              <a:t>計画策定</a:t>
            </a:r>
            <a:endParaRPr lang="en-US" altLang="ja-JP" sz="1400" dirty="0" smtClean="0">
              <a:latin typeface="Meiryo UI" pitchFamily="50" charset="-128"/>
              <a:ea typeface="Meiryo UI" pitchFamily="50" charset="-128"/>
              <a:cs typeface="Meiryo UI" pitchFamily="50" charset="-128"/>
            </a:endParaRPr>
          </a:p>
          <a:p>
            <a:pPr eaLnBrk="1" hangingPunct="1">
              <a:spcBef>
                <a:spcPct val="0"/>
              </a:spcBef>
              <a:buFontTx/>
              <a:buNone/>
            </a:pPr>
            <a:r>
              <a:rPr lang="en-US" altLang="ja-JP" sz="1400" dirty="0" smtClean="0">
                <a:latin typeface="Meiryo UI" pitchFamily="50" charset="-128"/>
                <a:ea typeface="Meiryo UI" pitchFamily="50" charset="-128"/>
                <a:cs typeface="Meiryo UI" pitchFamily="50" charset="-128"/>
              </a:rPr>
              <a:t>6/27 </a:t>
            </a:r>
            <a:r>
              <a:rPr lang="ja-JP" altLang="en-US" sz="1400" dirty="0" smtClean="0">
                <a:latin typeface="Meiryo UI" pitchFamily="50" charset="-128"/>
                <a:ea typeface="Meiryo UI" pitchFamily="50" charset="-128"/>
                <a:cs typeface="Meiryo UI" pitchFamily="50" charset="-128"/>
              </a:rPr>
              <a:t>公費解体開始</a:t>
            </a:r>
            <a:endParaRPr lang="en-US" altLang="ja-JP" sz="1400" dirty="0" smtClean="0">
              <a:latin typeface="Meiryo UI" pitchFamily="50" charset="-128"/>
              <a:ea typeface="Meiryo UI" pitchFamily="50" charset="-128"/>
              <a:cs typeface="Meiryo UI" pitchFamily="50" charset="-128"/>
            </a:endParaRPr>
          </a:p>
        </p:txBody>
      </p:sp>
      <p:cxnSp>
        <p:nvCxnSpPr>
          <p:cNvPr id="40" name="直線コネクタ 39"/>
          <p:cNvCxnSpPr/>
          <p:nvPr/>
        </p:nvCxnSpPr>
        <p:spPr>
          <a:xfrm>
            <a:off x="2361134" y="3412161"/>
            <a:ext cx="0" cy="1530923"/>
          </a:xfrm>
          <a:prstGeom prst="line">
            <a:avLst/>
          </a:prstGeom>
          <a:ln w="25400">
            <a:solidFill>
              <a:srgbClr val="92D050"/>
            </a:solidFill>
          </a:ln>
        </p:spPr>
        <p:style>
          <a:lnRef idx="1">
            <a:schemeClr val="accent1"/>
          </a:lnRef>
          <a:fillRef idx="0">
            <a:schemeClr val="accent1"/>
          </a:fillRef>
          <a:effectRef idx="0">
            <a:schemeClr val="accent1"/>
          </a:effectRef>
          <a:fontRef idx="minor">
            <a:schemeClr val="tx1"/>
          </a:fontRef>
        </p:style>
      </p:cxnSp>
      <p:sp>
        <p:nvSpPr>
          <p:cNvPr id="42" name="正方形/長方形 41"/>
          <p:cNvSpPr>
            <a:spLocks noChangeArrowheads="1"/>
          </p:cNvSpPr>
          <p:nvPr/>
        </p:nvSpPr>
        <p:spPr bwMode="auto">
          <a:xfrm>
            <a:off x="2163738" y="3104384"/>
            <a:ext cx="1657489" cy="307777"/>
          </a:xfrm>
          <a:prstGeom prst="rect">
            <a:avLst/>
          </a:prstGeom>
          <a:noFill/>
          <a:ln>
            <a:noFill/>
          </a:ln>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None/>
            </a:pPr>
            <a:r>
              <a:rPr lang="en-US" altLang="ja-JP" sz="1400" dirty="0" smtClean="0">
                <a:latin typeface="Meiryo UI" pitchFamily="50" charset="-128"/>
                <a:ea typeface="Meiryo UI" pitchFamily="50" charset="-128"/>
                <a:cs typeface="Meiryo UI" pitchFamily="50" charset="-128"/>
              </a:rPr>
              <a:t>7/14</a:t>
            </a:r>
            <a:r>
              <a:rPr lang="ja-JP" altLang="en-US" sz="1400" dirty="0" smtClean="0">
                <a:latin typeface="Meiryo UI" pitchFamily="50" charset="-128"/>
                <a:ea typeface="Meiryo UI" pitchFamily="50" charset="-128"/>
                <a:cs typeface="Meiryo UI" pitchFamily="50" charset="-128"/>
              </a:rPr>
              <a:t>～</a:t>
            </a:r>
            <a:r>
              <a:rPr lang="en-US" altLang="ja-JP" sz="1400" dirty="0" smtClean="0">
                <a:latin typeface="Meiryo UI" pitchFamily="50" charset="-128"/>
                <a:ea typeface="Meiryo UI" pitchFamily="50" charset="-128"/>
                <a:cs typeface="Meiryo UI" pitchFamily="50" charset="-128"/>
              </a:rPr>
              <a:t> </a:t>
            </a:r>
            <a:r>
              <a:rPr lang="ja-JP" altLang="en-US" sz="1400" dirty="0" smtClean="0">
                <a:latin typeface="Meiryo UI" pitchFamily="50" charset="-128"/>
                <a:ea typeface="Meiryo UI" pitchFamily="50" charset="-128"/>
                <a:cs typeface="Meiryo UI" pitchFamily="50" charset="-128"/>
              </a:rPr>
              <a:t>災害査定</a:t>
            </a:r>
            <a:endParaRPr lang="en-US" altLang="ja-JP" sz="1400" dirty="0" smtClean="0">
              <a:latin typeface="Meiryo UI" pitchFamily="50" charset="-128"/>
              <a:ea typeface="Meiryo UI" pitchFamily="50" charset="-128"/>
              <a:cs typeface="Meiryo UI" pitchFamily="50" charset="-128"/>
            </a:endParaRPr>
          </a:p>
        </p:txBody>
      </p:sp>
      <p:sp>
        <p:nvSpPr>
          <p:cNvPr id="46" name="正方形/長方形 45"/>
          <p:cNvSpPr>
            <a:spLocks noChangeArrowheads="1"/>
          </p:cNvSpPr>
          <p:nvPr/>
        </p:nvSpPr>
        <p:spPr bwMode="auto">
          <a:xfrm>
            <a:off x="2549178" y="3358508"/>
            <a:ext cx="2088232" cy="307777"/>
          </a:xfrm>
          <a:prstGeom prst="rect">
            <a:avLst/>
          </a:prstGeom>
          <a:noFill/>
          <a:ln>
            <a:noFill/>
          </a:ln>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None/>
            </a:pPr>
            <a:r>
              <a:rPr lang="en-US" altLang="ja-JP" sz="1400" dirty="0" smtClean="0">
                <a:latin typeface="Meiryo UI" pitchFamily="50" charset="-128"/>
                <a:ea typeface="Meiryo UI" pitchFamily="50" charset="-128"/>
                <a:cs typeface="Meiryo UI" pitchFamily="50" charset="-128"/>
              </a:rPr>
              <a:t>8/29 </a:t>
            </a:r>
            <a:r>
              <a:rPr lang="ja-JP" altLang="en-US" sz="1400" dirty="0" smtClean="0">
                <a:latin typeface="Meiryo UI" pitchFamily="50" charset="-128"/>
                <a:ea typeface="Meiryo UI" pitchFamily="50" charset="-128"/>
                <a:cs typeface="Meiryo UI" pitchFamily="50" charset="-128"/>
              </a:rPr>
              <a:t>進捗管理開始</a:t>
            </a:r>
            <a:endParaRPr lang="en-US" altLang="ja-JP" sz="1400" dirty="0" smtClean="0">
              <a:latin typeface="Meiryo UI" pitchFamily="50" charset="-128"/>
              <a:ea typeface="Meiryo UI" pitchFamily="50" charset="-128"/>
              <a:cs typeface="Meiryo UI" pitchFamily="50" charset="-128"/>
            </a:endParaRPr>
          </a:p>
        </p:txBody>
      </p:sp>
      <p:sp>
        <p:nvSpPr>
          <p:cNvPr id="48" name="正方形/長方形 47"/>
          <p:cNvSpPr>
            <a:spLocks noChangeArrowheads="1"/>
          </p:cNvSpPr>
          <p:nvPr/>
        </p:nvSpPr>
        <p:spPr bwMode="auto">
          <a:xfrm>
            <a:off x="3784234" y="4193327"/>
            <a:ext cx="2844000" cy="584775"/>
          </a:xfrm>
          <a:prstGeom prst="rect">
            <a:avLst/>
          </a:prstGeom>
          <a:solidFill>
            <a:schemeClr val="bg1"/>
          </a:solidFill>
          <a:ln>
            <a:noFill/>
          </a:ln>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None/>
            </a:pPr>
            <a:r>
              <a:rPr lang="en-US" altLang="ja-JP" sz="1600" dirty="0" smtClean="0">
                <a:latin typeface="Meiryo UI" pitchFamily="50" charset="-128"/>
                <a:ea typeface="Meiryo UI" pitchFamily="50" charset="-128"/>
                <a:cs typeface="Meiryo UI" pitchFamily="50" charset="-128"/>
              </a:rPr>
              <a:t>9/30</a:t>
            </a:r>
            <a:r>
              <a:rPr lang="ja-JP" altLang="en-US" sz="1600" dirty="0" smtClean="0">
                <a:latin typeface="Meiryo UI" pitchFamily="50" charset="-128"/>
                <a:ea typeface="Meiryo UI" pitchFamily="50" charset="-128"/>
                <a:cs typeface="Meiryo UI" pitchFamily="50" charset="-128"/>
              </a:rPr>
              <a:t>～</a:t>
            </a:r>
            <a:r>
              <a:rPr lang="en-US" altLang="ja-JP" sz="1600" dirty="0" smtClean="0">
                <a:latin typeface="Meiryo UI" pitchFamily="50" charset="-128"/>
                <a:ea typeface="Meiryo UI" pitchFamily="50" charset="-128"/>
                <a:cs typeface="Meiryo UI" pitchFamily="50" charset="-128"/>
              </a:rPr>
              <a:t>12/21</a:t>
            </a:r>
            <a:r>
              <a:rPr lang="en-US" altLang="ja-JP" sz="1600" baseline="30000" dirty="0" smtClean="0">
                <a:latin typeface="Meiryo UI" pitchFamily="50" charset="-128"/>
                <a:ea typeface="Meiryo UI" pitchFamily="50" charset="-128"/>
                <a:cs typeface="Meiryo UI" pitchFamily="50" charset="-128"/>
              </a:rPr>
              <a:t>※</a:t>
            </a:r>
          </a:p>
          <a:p>
            <a:pPr eaLnBrk="1" hangingPunct="1">
              <a:spcBef>
                <a:spcPct val="0"/>
              </a:spcBef>
              <a:buNone/>
            </a:pPr>
            <a:r>
              <a:rPr lang="ja-JP" altLang="en-US" sz="1600" dirty="0" smtClean="0">
                <a:latin typeface="Meiryo UI" pitchFamily="50" charset="-128"/>
                <a:ea typeface="Meiryo UI" pitchFamily="50" charset="-128"/>
                <a:cs typeface="Meiryo UI" pitchFamily="50" charset="-128"/>
              </a:rPr>
              <a:t>二次仮置場の供用開始</a:t>
            </a:r>
            <a:endParaRPr lang="en-US" altLang="ja-JP" sz="1600" dirty="0" smtClean="0">
              <a:latin typeface="Meiryo UI" pitchFamily="50" charset="-128"/>
              <a:ea typeface="Meiryo UI" pitchFamily="50" charset="-128"/>
              <a:cs typeface="Meiryo UI" pitchFamily="50" charset="-128"/>
            </a:endParaRPr>
          </a:p>
        </p:txBody>
      </p:sp>
      <p:sp>
        <p:nvSpPr>
          <p:cNvPr id="49" name="左中かっこ 48"/>
          <p:cNvSpPr/>
          <p:nvPr/>
        </p:nvSpPr>
        <p:spPr>
          <a:xfrm rot="5400000">
            <a:off x="3659227" y="4262481"/>
            <a:ext cx="324000" cy="1033373"/>
          </a:xfrm>
          <a:prstGeom prst="leftBrace">
            <a:avLst/>
          </a:prstGeom>
          <a:ln w="19050">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5" name="正方形/長方形 54"/>
          <p:cNvSpPr>
            <a:spLocks noChangeArrowheads="1"/>
          </p:cNvSpPr>
          <p:nvPr/>
        </p:nvSpPr>
        <p:spPr bwMode="auto">
          <a:xfrm>
            <a:off x="6105128" y="2835402"/>
            <a:ext cx="2160000" cy="307777"/>
          </a:xfrm>
          <a:prstGeom prst="rect">
            <a:avLst/>
          </a:prstGeom>
          <a:noFill/>
          <a:ln>
            <a:noFill/>
          </a:ln>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None/>
            </a:pPr>
            <a:r>
              <a:rPr lang="en-US" altLang="ja-JP" sz="1400" dirty="0" smtClean="0">
                <a:latin typeface="Meiryo UI" pitchFamily="50" charset="-128"/>
                <a:ea typeface="Meiryo UI" pitchFamily="50" charset="-128"/>
                <a:cs typeface="Meiryo UI" pitchFamily="50" charset="-128"/>
              </a:rPr>
              <a:t>6/9</a:t>
            </a:r>
            <a:r>
              <a:rPr lang="ja-JP" altLang="en-US" sz="1400" dirty="0">
                <a:latin typeface="Meiryo UI" pitchFamily="50" charset="-128"/>
                <a:ea typeface="Meiryo UI" pitchFamily="50" charset="-128"/>
                <a:cs typeface="Meiryo UI" pitchFamily="50" charset="-128"/>
              </a:rPr>
              <a:t> </a:t>
            </a:r>
            <a:r>
              <a:rPr lang="ja-JP" altLang="en-US" sz="1400" dirty="0" smtClean="0">
                <a:latin typeface="Meiryo UI" pitchFamily="50" charset="-128"/>
                <a:ea typeface="Meiryo UI" pitchFamily="50" charset="-128"/>
                <a:cs typeface="Meiryo UI" pitchFamily="50" charset="-128"/>
              </a:rPr>
              <a:t>県実行計画改定</a:t>
            </a:r>
            <a:endParaRPr lang="en-US" altLang="ja-JP" sz="1400" dirty="0" smtClean="0">
              <a:latin typeface="Meiryo UI" pitchFamily="50" charset="-128"/>
              <a:ea typeface="Meiryo UI" pitchFamily="50" charset="-128"/>
              <a:cs typeface="Meiryo UI" pitchFamily="50" charset="-128"/>
            </a:endParaRPr>
          </a:p>
        </p:txBody>
      </p:sp>
      <p:cxnSp>
        <p:nvCxnSpPr>
          <p:cNvPr id="59" name="直線コネクタ 58"/>
          <p:cNvCxnSpPr/>
          <p:nvPr/>
        </p:nvCxnSpPr>
        <p:spPr>
          <a:xfrm>
            <a:off x="2720752" y="3666285"/>
            <a:ext cx="0" cy="1276799"/>
          </a:xfrm>
          <a:prstGeom prst="line">
            <a:avLst/>
          </a:prstGeom>
          <a:ln w="254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a:off x="6321152" y="3230688"/>
            <a:ext cx="0" cy="1712396"/>
          </a:xfrm>
          <a:prstGeom prst="line">
            <a:avLst/>
          </a:prstGeom>
          <a:ln w="25400">
            <a:solidFill>
              <a:srgbClr val="92D050"/>
            </a:solidFill>
          </a:ln>
        </p:spPr>
        <p:style>
          <a:lnRef idx="1">
            <a:schemeClr val="accent1"/>
          </a:lnRef>
          <a:fillRef idx="0">
            <a:schemeClr val="accent1"/>
          </a:fillRef>
          <a:effectRef idx="0">
            <a:schemeClr val="accent1"/>
          </a:effectRef>
          <a:fontRef idx="minor">
            <a:schemeClr val="tx1"/>
          </a:fontRef>
        </p:style>
      </p:cxnSp>
      <p:sp>
        <p:nvSpPr>
          <p:cNvPr id="65" name="正方形/長方形 64"/>
          <p:cNvSpPr>
            <a:spLocks noChangeArrowheads="1"/>
          </p:cNvSpPr>
          <p:nvPr/>
        </p:nvSpPr>
        <p:spPr bwMode="auto">
          <a:xfrm>
            <a:off x="6609184" y="3157228"/>
            <a:ext cx="2573238" cy="523220"/>
          </a:xfrm>
          <a:prstGeom prst="rect">
            <a:avLst/>
          </a:prstGeom>
          <a:noFill/>
          <a:ln>
            <a:noFill/>
          </a:ln>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None/>
            </a:pPr>
            <a:r>
              <a:rPr lang="en-US" altLang="ja-JP" sz="1400" dirty="0" smtClean="0">
                <a:latin typeface="Meiryo UI" pitchFamily="50" charset="-128"/>
                <a:ea typeface="Meiryo UI" pitchFamily="50" charset="-128"/>
                <a:cs typeface="Meiryo UI" pitchFamily="50" charset="-128"/>
              </a:rPr>
              <a:t>9/6</a:t>
            </a:r>
            <a:r>
              <a:rPr lang="ja-JP" altLang="en-US" sz="1400" dirty="0" smtClean="0">
                <a:latin typeface="Meiryo UI" pitchFamily="50" charset="-128"/>
                <a:ea typeface="Meiryo UI" pitchFamily="50" charset="-128"/>
                <a:cs typeface="Meiryo UI" pitchFamily="50" charset="-128"/>
              </a:rPr>
              <a:t>～</a:t>
            </a:r>
            <a:endParaRPr lang="en-US" altLang="ja-JP" sz="1400" dirty="0" smtClean="0">
              <a:latin typeface="Meiryo UI" pitchFamily="50" charset="-128"/>
              <a:ea typeface="Meiryo UI" pitchFamily="50" charset="-128"/>
              <a:cs typeface="Meiryo UI" pitchFamily="50" charset="-128"/>
            </a:endParaRPr>
          </a:p>
          <a:p>
            <a:pPr eaLnBrk="1" hangingPunct="1">
              <a:spcBef>
                <a:spcPct val="0"/>
              </a:spcBef>
              <a:buNone/>
            </a:pPr>
            <a:r>
              <a:rPr lang="ja-JP" altLang="en-US" sz="1400" dirty="0" smtClean="0">
                <a:latin typeface="Meiryo UI" pitchFamily="50" charset="-128"/>
                <a:ea typeface="Meiryo UI" pitchFamily="50" charset="-128"/>
                <a:cs typeface="Meiryo UI" pitchFamily="50" charset="-128"/>
              </a:rPr>
              <a:t>事務委託市町村仮置場を閉鎖</a:t>
            </a:r>
            <a:endParaRPr lang="en-US" altLang="ja-JP" sz="1400" dirty="0" smtClean="0">
              <a:latin typeface="Meiryo UI" pitchFamily="50" charset="-128"/>
              <a:ea typeface="Meiryo UI" pitchFamily="50" charset="-128"/>
              <a:cs typeface="Meiryo UI" pitchFamily="50" charset="-128"/>
            </a:endParaRPr>
          </a:p>
        </p:txBody>
      </p:sp>
      <p:cxnSp>
        <p:nvCxnSpPr>
          <p:cNvPr id="67" name="直線コネクタ 66"/>
          <p:cNvCxnSpPr/>
          <p:nvPr/>
        </p:nvCxnSpPr>
        <p:spPr>
          <a:xfrm>
            <a:off x="7473280" y="3680448"/>
            <a:ext cx="0" cy="1262636"/>
          </a:xfrm>
          <a:prstGeom prst="line">
            <a:avLst/>
          </a:prstGeom>
          <a:ln w="25400">
            <a:solidFill>
              <a:srgbClr val="92D050"/>
            </a:solidFill>
          </a:ln>
        </p:spPr>
        <p:style>
          <a:lnRef idx="1">
            <a:schemeClr val="accent1"/>
          </a:lnRef>
          <a:fillRef idx="0">
            <a:schemeClr val="accent1"/>
          </a:fillRef>
          <a:effectRef idx="0">
            <a:schemeClr val="accent1"/>
          </a:effectRef>
          <a:fontRef idx="minor">
            <a:schemeClr val="tx1"/>
          </a:fontRef>
        </p:style>
      </p:cxnSp>
      <p:pic>
        <p:nvPicPr>
          <p:cNvPr id="66" name="Picture 1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353" t="64514" r="8833" b="22261"/>
          <a:stretch/>
        </p:blipFill>
        <p:spPr bwMode="auto">
          <a:xfrm>
            <a:off x="6850608" y="3991859"/>
            <a:ext cx="2143125" cy="690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8" name="正方形/長方形 67"/>
          <p:cNvSpPr>
            <a:spLocks noChangeArrowheads="1"/>
          </p:cNvSpPr>
          <p:nvPr/>
        </p:nvSpPr>
        <p:spPr bwMode="auto">
          <a:xfrm>
            <a:off x="37132" y="5837922"/>
            <a:ext cx="9112632" cy="338554"/>
          </a:xfrm>
          <a:prstGeom prst="rect">
            <a:avLst/>
          </a:prstGeom>
          <a:noFill/>
          <a:ln>
            <a:noFill/>
          </a:ln>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None/>
            </a:pPr>
            <a:r>
              <a:rPr lang="en-US" altLang="ja-JP" sz="1600" dirty="0" smtClean="0">
                <a:latin typeface="Meiryo UI" pitchFamily="50" charset="-128"/>
                <a:ea typeface="Meiryo UI" pitchFamily="50" charset="-128"/>
                <a:cs typeface="Meiryo UI" pitchFamily="50" charset="-128"/>
              </a:rPr>
              <a:t>※H28/9/30</a:t>
            </a:r>
            <a:r>
              <a:rPr lang="ja-JP" altLang="en-US" sz="1600" dirty="0" smtClean="0">
                <a:latin typeface="Meiryo UI" pitchFamily="50" charset="-128"/>
                <a:ea typeface="Meiryo UI" pitchFamily="50" charset="-128"/>
                <a:cs typeface="Meiryo UI" pitchFamily="50" charset="-128"/>
              </a:rPr>
              <a:t> 木</a:t>
            </a:r>
            <a:r>
              <a:rPr lang="ja-JP" altLang="en-US" sz="1600" dirty="0" err="1" smtClean="0">
                <a:latin typeface="Meiryo UI" pitchFamily="50" charset="-128"/>
                <a:ea typeface="Meiryo UI" pitchFamily="50" charset="-128"/>
                <a:cs typeface="Meiryo UI" pitchFamily="50" charset="-128"/>
              </a:rPr>
              <a:t>くず</a:t>
            </a:r>
            <a:r>
              <a:rPr lang="ja-JP" altLang="en-US" sz="1600" dirty="0" smtClean="0">
                <a:latin typeface="Meiryo UI" pitchFamily="50" charset="-128"/>
                <a:ea typeface="Meiryo UI" pitchFamily="50" charset="-128"/>
                <a:cs typeface="Meiryo UI" pitchFamily="50" charset="-128"/>
              </a:rPr>
              <a:t>、</a:t>
            </a:r>
            <a:r>
              <a:rPr lang="en-US" altLang="ja-JP" sz="1600" dirty="0">
                <a:latin typeface="Meiryo UI" pitchFamily="50" charset="-128"/>
                <a:ea typeface="Meiryo UI" pitchFamily="50" charset="-128"/>
                <a:cs typeface="Meiryo UI" pitchFamily="50" charset="-128"/>
              </a:rPr>
              <a:t> </a:t>
            </a:r>
            <a:r>
              <a:rPr lang="en-US" altLang="ja-JP" sz="1600" dirty="0" smtClean="0">
                <a:latin typeface="Meiryo UI" pitchFamily="50" charset="-128"/>
                <a:ea typeface="Meiryo UI" pitchFamily="50" charset="-128"/>
                <a:cs typeface="Meiryo UI" pitchFamily="50" charset="-128"/>
              </a:rPr>
              <a:t>H28/10/31 </a:t>
            </a:r>
            <a:r>
              <a:rPr lang="ja-JP" altLang="en-US" sz="1600" dirty="0" smtClean="0">
                <a:latin typeface="Meiryo UI" pitchFamily="50" charset="-128"/>
                <a:ea typeface="Meiryo UI" pitchFamily="50" charset="-128"/>
                <a:cs typeface="Meiryo UI" pitchFamily="50" charset="-128"/>
              </a:rPr>
              <a:t>コンがら・瓦、</a:t>
            </a:r>
            <a:r>
              <a:rPr lang="en-US" altLang="ja-JP" sz="1600" dirty="0">
                <a:latin typeface="Meiryo UI" pitchFamily="50" charset="-128"/>
                <a:ea typeface="Meiryo UI" pitchFamily="50" charset="-128"/>
                <a:cs typeface="Meiryo UI" pitchFamily="50" charset="-128"/>
              </a:rPr>
              <a:t> </a:t>
            </a:r>
            <a:r>
              <a:rPr lang="en-US" altLang="ja-JP" sz="1600" dirty="0" smtClean="0">
                <a:latin typeface="Meiryo UI" pitchFamily="50" charset="-128"/>
                <a:ea typeface="Meiryo UI" pitchFamily="50" charset="-128"/>
                <a:cs typeface="Meiryo UI" pitchFamily="50" charset="-128"/>
              </a:rPr>
              <a:t>H28/12/9 </a:t>
            </a:r>
            <a:r>
              <a:rPr lang="ja-JP" altLang="en-US" sz="1600" dirty="0">
                <a:latin typeface="Meiryo UI" pitchFamily="50" charset="-128"/>
                <a:ea typeface="Meiryo UI" pitchFamily="50" charset="-128"/>
                <a:cs typeface="Meiryo UI" pitchFamily="50" charset="-128"/>
              </a:rPr>
              <a:t>混合廃棄物</a:t>
            </a:r>
            <a:r>
              <a:rPr lang="ja-JP" altLang="en-US" sz="1600" dirty="0" smtClean="0">
                <a:latin typeface="Meiryo UI" pitchFamily="50" charset="-128"/>
                <a:ea typeface="Meiryo UI" pitchFamily="50" charset="-128"/>
                <a:cs typeface="Meiryo UI" pitchFamily="50" charset="-128"/>
              </a:rPr>
              <a:t>、</a:t>
            </a:r>
            <a:r>
              <a:rPr lang="en-US" altLang="ja-JP" sz="1600" dirty="0">
                <a:latin typeface="Meiryo UI" pitchFamily="50" charset="-128"/>
                <a:ea typeface="Meiryo UI" pitchFamily="50" charset="-128"/>
                <a:cs typeface="Meiryo UI" pitchFamily="50" charset="-128"/>
              </a:rPr>
              <a:t> </a:t>
            </a:r>
            <a:r>
              <a:rPr lang="en-US" altLang="ja-JP" sz="1600" dirty="0" smtClean="0">
                <a:latin typeface="Meiryo UI" pitchFamily="50" charset="-128"/>
                <a:ea typeface="Meiryo UI" pitchFamily="50" charset="-128"/>
                <a:cs typeface="Meiryo UI" pitchFamily="50" charset="-128"/>
              </a:rPr>
              <a:t>H28/12/21 </a:t>
            </a:r>
            <a:r>
              <a:rPr lang="ja-JP" altLang="en-US" sz="1600" dirty="0" smtClean="0">
                <a:latin typeface="Meiryo UI" pitchFamily="50" charset="-128"/>
                <a:ea typeface="Meiryo UI" pitchFamily="50" charset="-128"/>
                <a:cs typeface="Meiryo UI" pitchFamily="50" charset="-128"/>
              </a:rPr>
              <a:t>全面供用</a:t>
            </a:r>
            <a:endParaRPr lang="en-US" altLang="ja-JP" sz="1600" dirty="0" smtClean="0">
              <a:latin typeface="Meiryo UI" pitchFamily="50" charset="-128"/>
              <a:ea typeface="Meiryo UI" pitchFamily="50" charset="-128"/>
              <a:cs typeface="Meiryo UI" pitchFamily="50" charset="-128"/>
            </a:endParaRPr>
          </a:p>
        </p:txBody>
      </p:sp>
      <p:cxnSp>
        <p:nvCxnSpPr>
          <p:cNvPr id="26" name="直線コネクタ 25"/>
          <p:cNvCxnSpPr/>
          <p:nvPr/>
        </p:nvCxnSpPr>
        <p:spPr>
          <a:xfrm>
            <a:off x="8982665" y="2819464"/>
            <a:ext cx="0" cy="2124000"/>
          </a:xfrm>
          <a:prstGeom prst="line">
            <a:avLst/>
          </a:prstGeom>
          <a:ln w="25400">
            <a:solidFill>
              <a:srgbClr val="92D050"/>
            </a:solidFill>
          </a:ln>
        </p:spPr>
        <p:style>
          <a:lnRef idx="1">
            <a:schemeClr val="accent1"/>
          </a:lnRef>
          <a:fillRef idx="0">
            <a:schemeClr val="accent1"/>
          </a:fillRef>
          <a:effectRef idx="0">
            <a:schemeClr val="accent1"/>
          </a:effectRef>
          <a:fontRef idx="minor">
            <a:schemeClr val="tx1"/>
          </a:fontRef>
        </p:style>
      </p:cxnSp>
      <p:sp>
        <p:nvSpPr>
          <p:cNvPr id="27" name="正方形/長方形 26"/>
          <p:cNvSpPr>
            <a:spLocks noChangeArrowheads="1"/>
          </p:cNvSpPr>
          <p:nvPr/>
        </p:nvSpPr>
        <p:spPr bwMode="auto">
          <a:xfrm>
            <a:off x="7261450" y="2339082"/>
            <a:ext cx="2160000" cy="523220"/>
          </a:xfrm>
          <a:prstGeom prst="rect">
            <a:avLst/>
          </a:prstGeom>
          <a:noFill/>
          <a:ln>
            <a:noFill/>
          </a:ln>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None/>
            </a:pPr>
            <a:r>
              <a:rPr lang="en-US" altLang="ja-JP" sz="1400" dirty="0" smtClean="0">
                <a:latin typeface="Meiryo UI" pitchFamily="50" charset="-128"/>
                <a:ea typeface="Meiryo UI" pitchFamily="50" charset="-128"/>
                <a:cs typeface="Meiryo UI" pitchFamily="50" charset="-128"/>
              </a:rPr>
              <a:t>1</a:t>
            </a:r>
            <a:r>
              <a:rPr lang="ja-JP" altLang="en-US" sz="1400" dirty="0" smtClean="0">
                <a:latin typeface="Meiryo UI" pitchFamily="50" charset="-128"/>
                <a:ea typeface="Meiryo UI" pitchFamily="50" charset="-128"/>
                <a:cs typeface="Meiryo UI" pitchFamily="50" charset="-128"/>
              </a:rPr>
              <a:t>月末</a:t>
            </a:r>
            <a:endParaRPr lang="en-US" altLang="ja-JP" sz="1400" dirty="0" smtClean="0">
              <a:latin typeface="Meiryo UI" pitchFamily="50" charset="-128"/>
              <a:ea typeface="Meiryo UI" pitchFamily="50" charset="-128"/>
              <a:cs typeface="Meiryo UI" pitchFamily="50" charset="-128"/>
            </a:endParaRPr>
          </a:p>
          <a:p>
            <a:pPr eaLnBrk="1" hangingPunct="1">
              <a:spcBef>
                <a:spcPct val="0"/>
              </a:spcBef>
              <a:buNone/>
            </a:pPr>
            <a:r>
              <a:rPr lang="ja-JP" altLang="en-US" sz="1400" dirty="0" smtClean="0">
                <a:latin typeface="Meiryo UI" pitchFamily="50" charset="-128"/>
                <a:ea typeface="Meiryo UI" pitchFamily="50" charset="-128"/>
                <a:cs typeface="Meiryo UI" pitchFamily="50" charset="-128"/>
              </a:rPr>
              <a:t>二次仮置場の受入終了</a:t>
            </a:r>
            <a:r>
              <a:rPr lang="ja-JP" altLang="en-US" sz="1400" dirty="0">
                <a:latin typeface="Meiryo UI" pitchFamily="50" charset="-128"/>
                <a:ea typeface="Meiryo UI" pitchFamily="50" charset="-128"/>
                <a:cs typeface="Meiryo UI" pitchFamily="50" charset="-128"/>
              </a:rPr>
              <a:t>　</a:t>
            </a:r>
            <a:r>
              <a:rPr lang="ja-JP" altLang="en-US" sz="1400" dirty="0" smtClean="0">
                <a:latin typeface="Meiryo UI" pitchFamily="50" charset="-128"/>
                <a:ea typeface="Meiryo UI" pitchFamily="50" charset="-128"/>
                <a:cs typeface="Meiryo UI" pitchFamily="50" charset="-128"/>
              </a:rPr>
              <a:t>　　　 </a:t>
            </a:r>
            <a:endParaRPr lang="en-US" altLang="ja-JP" sz="1400" dirty="0" smtClean="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8466498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000" dirty="0" smtClean="0">
                <a:solidFill>
                  <a:schemeClr val="bg1"/>
                </a:solidFill>
                <a:latin typeface="+mn-ea"/>
              </a:rPr>
              <a:t>平成</a:t>
            </a:r>
            <a:r>
              <a:rPr lang="en-US" altLang="ja-JP" sz="2000" dirty="0" smtClean="0">
                <a:solidFill>
                  <a:schemeClr val="bg1"/>
                </a:solidFill>
                <a:latin typeface="+mn-ea"/>
              </a:rPr>
              <a:t>28</a:t>
            </a:r>
            <a:r>
              <a:rPr lang="ja-JP" altLang="en-US" sz="2000" dirty="0" smtClean="0">
                <a:solidFill>
                  <a:schemeClr val="bg1"/>
                </a:solidFill>
                <a:latin typeface="+mn-ea"/>
              </a:rPr>
              <a:t>年熊本</a:t>
            </a:r>
            <a:r>
              <a:rPr lang="ja-JP" altLang="en-US" sz="2000" dirty="0">
                <a:solidFill>
                  <a:schemeClr val="bg1"/>
                </a:solidFill>
                <a:latin typeface="+mn-ea"/>
              </a:rPr>
              <a:t>地震における災害廃棄物処理の実施体制</a:t>
            </a:r>
            <a:endParaRPr kumimoji="1" lang="ja-JP" altLang="en-US" sz="2000" dirty="0">
              <a:solidFill>
                <a:schemeClr val="bg1"/>
              </a:solidFill>
              <a:latin typeface="+mn-ea"/>
            </a:endParaRPr>
          </a:p>
        </p:txBody>
      </p:sp>
      <p:sp>
        <p:nvSpPr>
          <p:cNvPr id="21" name="スライド番号プレースホルダー 2"/>
          <p:cNvSpPr>
            <a:spLocks noGrp="1"/>
          </p:cNvSpPr>
          <p:nvPr>
            <p:ph type="sldNum" sz="quarter" idx="12"/>
          </p:nvPr>
        </p:nvSpPr>
        <p:spPr>
          <a:xfrm>
            <a:off x="7677150" y="6467157"/>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2</a:t>
            </a:fld>
            <a:endParaRPr kumimoji="1" lang="ja-JP" altLang="en-US" sz="1600" dirty="0">
              <a:latin typeface="ＭＳ ゴシック" panose="020B0609070205080204" pitchFamily="49" charset="-128"/>
              <a:ea typeface="ＭＳ ゴシック" panose="020B0609070205080204" pitchFamily="49" charset="-128"/>
            </a:endParaRPr>
          </a:p>
        </p:txBody>
      </p:sp>
      <p:sp>
        <p:nvSpPr>
          <p:cNvPr id="5" name="屈折矢印 4"/>
          <p:cNvSpPr/>
          <p:nvPr/>
        </p:nvSpPr>
        <p:spPr>
          <a:xfrm flipH="1" flipV="1">
            <a:off x="1495712" y="4782670"/>
            <a:ext cx="3457288" cy="603411"/>
          </a:xfrm>
          <a:prstGeom prst="bentUpArrow">
            <a:avLst>
              <a:gd name="adj1" fmla="val 37800"/>
              <a:gd name="adj2" fmla="val 49799"/>
              <a:gd name="adj3" fmla="val 40999"/>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latin typeface="+mj-ea"/>
              <a:ea typeface="+mj-ea"/>
            </a:endParaRPr>
          </a:p>
        </p:txBody>
      </p:sp>
      <p:sp>
        <p:nvSpPr>
          <p:cNvPr id="6" name="屈折矢印 5"/>
          <p:cNvSpPr/>
          <p:nvPr/>
        </p:nvSpPr>
        <p:spPr>
          <a:xfrm flipV="1">
            <a:off x="4952999" y="4784997"/>
            <a:ext cx="3328644" cy="613411"/>
          </a:xfrm>
          <a:prstGeom prst="bentUpArrow">
            <a:avLst>
              <a:gd name="adj1" fmla="val 37422"/>
              <a:gd name="adj2" fmla="val 50000"/>
              <a:gd name="adj3" fmla="val 40528"/>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latin typeface="+mj-ea"/>
              <a:ea typeface="+mj-ea"/>
            </a:endParaRPr>
          </a:p>
        </p:txBody>
      </p:sp>
      <p:sp>
        <p:nvSpPr>
          <p:cNvPr id="8" name="角丸四角形 7"/>
          <p:cNvSpPr/>
          <p:nvPr/>
        </p:nvSpPr>
        <p:spPr>
          <a:xfrm>
            <a:off x="4206332" y="722906"/>
            <a:ext cx="1267663" cy="509730"/>
          </a:xfrm>
          <a:prstGeom prst="roundRect">
            <a:avLst>
              <a:gd name="adj" fmla="val 4692"/>
            </a:avLst>
          </a:prstGeom>
          <a:solidFill>
            <a:schemeClr val="accent3">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ja-JP" altLang="en-US" sz="2000" dirty="0" smtClean="0">
                <a:solidFill>
                  <a:schemeClr val="tx1"/>
                </a:solidFill>
                <a:latin typeface="+mj-ea"/>
                <a:ea typeface="+mj-ea"/>
              </a:rPr>
              <a:t>環境省</a:t>
            </a:r>
            <a:endParaRPr lang="ja-JP" altLang="en-US" sz="2000" dirty="0">
              <a:solidFill>
                <a:schemeClr val="tx1"/>
              </a:solidFill>
              <a:latin typeface="+mj-ea"/>
              <a:ea typeface="+mj-ea"/>
            </a:endParaRPr>
          </a:p>
        </p:txBody>
      </p:sp>
      <p:sp>
        <p:nvSpPr>
          <p:cNvPr id="12" name="テキスト ボックス 3"/>
          <p:cNvSpPr txBox="1"/>
          <p:nvPr/>
        </p:nvSpPr>
        <p:spPr>
          <a:xfrm>
            <a:off x="1495712" y="2045903"/>
            <a:ext cx="2170575" cy="24325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lnSpc>
                <a:spcPts val="1200"/>
              </a:lnSpc>
              <a:spcAft>
                <a:spcPts val="0"/>
              </a:spcAft>
            </a:pPr>
            <a:r>
              <a:rPr lang="ja-JP" sz="1400" kern="100" dirty="0">
                <a:effectLst/>
                <a:latin typeface="+mj-ea"/>
                <a:ea typeface="+mj-ea"/>
                <a:cs typeface="Times New Roman" panose="02020603050405020304" pitchFamily="18" charset="0"/>
              </a:rPr>
              <a:t>ごみ</a:t>
            </a:r>
            <a:r>
              <a:rPr lang="ja-JP" sz="1400" kern="100" dirty="0" smtClean="0">
                <a:effectLst/>
                <a:latin typeface="+mj-ea"/>
                <a:ea typeface="+mj-ea"/>
                <a:cs typeface="Times New Roman" panose="02020603050405020304" pitchFamily="18" charset="0"/>
              </a:rPr>
              <a:t>収集車派遣</a:t>
            </a:r>
            <a:r>
              <a:rPr lang="ja-JP" altLang="en-US" sz="1400" kern="100" dirty="0" smtClean="0">
                <a:effectLst/>
                <a:latin typeface="+mj-ea"/>
                <a:ea typeface="+mj-ea"/>
                <a:cs typeface="Times New Roman" panose="02020603050405020304" pitchFamily="18" charset="0"/>
              </a:rPr>
              <a:t>の調整</a:t>
            </a:r>
            <a:endParaRPr lang="ja-JP" sz="1400" kern="100" dirty="0">
              <a:effectLst/>
              <a:latin typeface="+mj-ea"/>
              <a:ea typeface="+mj-ea"/>
              <a:cs typeface="Times New Roman" panose="02020603050405020304" pitchFamily="18" charset="0"/>
            </a:endParaRPr>
          </a:p>
        </p:txBody>
      </p:sp>
      <p:sp>
        <p:nvSpPr>
          <p:cNvPr id="13" name="テキスト ボックス 3"/>
          <p:cNvSpPr txBox="1"/>
          <p:nvPr/>
        </p:nvSpPr>
        <p:spPr>
          <a:xfrm>
            <a:off x="7478705" y="1806577"/>
            <a:ext cx="1434735" cy="25188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lnSpc>
                <a:spcPts val="1200"/>
              </a:lnSpc>
              <a:spcAft>
                <a:spcPts val="0"/>
              </a:spcAft>
            </a:pPr>
            <a:r>
              <a:rPr lang="ja-JP" altLang="en-US" sz="1400" kern="100" dirty="0">
                <a:latin typeface="+mj-ea"/>
                <a:ea typeface="+mj-ea"/>
                <a:cs typeface="Times New Roman" panose="02020603050405020304" pitchFamily="18" charset="0"/>
              </a:rPr>
              <a:t>専門家</a:t>
            </a:r>
            <a:r>
              <a:rPr lang="ja-JP" altLang="en-US" sz="1400" kern="100" dirty="0" smtClean="0">
                <a:latin typeface="+mj-ea"/>
                <a:ea typeface="+mj-ea"/>
                <a:cs typeface="Times New Roman" panose="02020603050405020304" pitchFamily="18" charset="0"/>
              </a:rPr>
              <a:t>の</a:t>
            </a:r>
            <a:r>
              <a:rPr lang="ja-JP" sz="1400" kern="100" dirty="0" smtClean="0">
                <a:effectLst/>
                <a:latin typeface="+mj-ea"/>
                <a:ea typeface="+mj-ea"/>
                <a:cs typeface="Times New Roman" panose="02020603050405020304" pitchFamily="18" charset="0"/>
              </a:rPr>
              <a:t>派遣</a:t>
            </a:r>
            <a:endParaRPr lang="ja-JP" sz="1400" kern="100" dirty="0">
              <a:effectLst/>
              <a:latin typeface="+mj-ea"/>
              <a:ea typeface="+mj-ea"/>
              <a:cs typeface="Times New Roman" panose="02020603050405020304" pitchFamily="18" charset="0"/>
            </a:endParaRPr>
          </a:p>
        </p:txBody>
      </p:sp>
      <p:sp>
        <p:nvSpPr>
          <p:cNvPr id="14" name="テキスト ボックス 3"/>
          <p:cNvSpPr txBox="1"/>
          <p:nvPr/>
        </p:nvSpPr>
        <p:spPr>
          <a:xfrm>
            <a:off x="2402645" y="3506895"/>
            <a:ext cx="1111005" cy="25188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200"/>
              </a:lnSpc>
              <a:spcAft>
                <a:spcPts val="0"/>
              </a:spcAft>
            </a:pPr>
            <a:r>
              <a:rPr lang="ja-JP" sz="1400" kern="100" dirty="0" smtClean="0">
                <a:effectLst/>
                <a:latin typeface="+mj-ea"/>
                <a:ea typeface="+mj-ea"/>
                <a:cs typeface="Times New Roman" panose="02020603050405020304" pitchFamily="18" charset="0"/>
              </a:rPr>
              <a:t>ごみ</a:t>
            </a:r>
            <a:r>
              <a:rPr lang="ja-JP" altLang="en-US" sz="1400" kern="100" dirty="0">
                <a:latin typeface="+mj-ea"/>
                <a:ea typeface="+mj-ea"/>
                <a:cs typeface="Times New Roman" panose="02020603050405020304" pitchFamily="18" charset="0"/>
              </a:rPr>
              <a:t>片付</a:t>
            </a:r>
            <a:r>
              <a:rPr lang="ja-JP" altLang="en-US" sz="1400" kern="100" dirty="0" smtClean="0">
                <a:latin typeface="+mj-ea"/>
                <a:ea typeface="+mj-ea"/>
                <a:cs typeface="Times New Roman" panose="02020603050405020304" pitchFamily="18" charset="0"/>
              </a:rPr>
              <a:t>け</a:t>
            </a:r>
            <a:endParaRPr lang="ja-JP" sz="1400" kern="100" dirty="0">
              <a:effectLst/>
              <a:latin typeface="+mj-ea"/>
              <a:ea typeface="+mj-ea"/>
              <a:cs typeface="Times New Roman" panose="02020603050405020304" pitchFamily="18" charset="0"/>
            </a:endParaRPr>
          </a:p>
        </p:txBody>
      </p:sp>
      <p:sp>
        <p:nvSpPr>
          <p:cNvPr id="15" name="テキスト ボックス 3"/>
          <p:cNvSpPr txBox="1"/>
          <p:nvPr/>
        </p:nvSpPr>
        <p:spPr>
          <a:xfrm>
            <a:off x="2665739" y="2420900"/>
            <a:ext cx="904633" cy="25188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lnSpc>
                <a:spcPts val="1200"/>
              </a:lnSpc>
              <a:spcAft>
                <a:spcPts val="0"/>
              </a:spcAft>
            </a:pPr>
            <a:r>
              <a:rPr lang="ja-JP" altLang="en-US" sz="1400" kern="100" dirty="0" smtClean="0">
                <a:latin typeface="+mj-ea"/>
                <a:ea typeface="+mj-ea"/>
                <a:cs typeface="Times New Roman" panose="02020603050405020304" pitchFamily="18" charset="0"/>
              </a:rPr>
              <a:t>支援</a:t>
            </a:r>
            <a:endParaRPr lang="ja-JP" sz="1400" kern="100" dirty="0">
              <a:effectLst/>
              <a:latin typeface="+mj-ea"/>
              <a:ea typeface="+mj-ea"/>
              <a:cs typeface="Times New Roman" panose="02020603050405020304" pitchFamily="18" charset="0"/>
            </a:endParaRPr>
          </a:p>
        </p:txBody>
      </p:sp>
      <p:sp>
        <p:nvSpPr>
          <p:cNvPr id="18" name="テキスト ボックス 3"/>
          <p:cNvSpPr txBox="1"/>
          <p:nvPr/>
        </p:nvSpPr>
        <p:spPr>
          <a:xfrm>
            <a:off x="6377045" y="5809669"/>
            <a:ext cx="3259032" cy="3274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200"/>
              </a:lnSpc>
              <a:spcAft>
                <a:spcPts val="0"/>
              </a:spcAft>
            </a:pPr>
            <a:r>
              <a:rPr lang="ja-JP" sz="1400" kern="100" dirty="0" smtClean="0">
                <a:effectLst/>
                <a:latin typeface="+mj-ea"/>
                <a:ea typeface="+mj-ea"/>
                <a:cs typeface="Times New Roman" panose="02020603050405020304" pitchFamily="18" charset="0"/>
              </a:rPr>
              <a:t>仮置場</a:t>
            </a:r>
            <a:r>
              <a:rPr lang="ja-JP" altLang="en-US" sz="1400" kern="100" dirty="0" smtClean="0">
                <a:latin typeface="+mj-ea"/>
                <a:ea typeface="+mj-ea"/>
                <a:cs typeface="Times New Roman" panose="02020603050405020304" pitchFamily="18" charset="0"/>
              </a:rPr>
              <a:t>運営</a:t>
            </a:r>
            <a:r>
              <a:rPr lang="ja-JP" altLang="en-US" sz="1400" kern="100" dirty="0">
                <a:latin typeface="+mj-ea"/>
                <a:ea typeface="+mj-ea"/>
                <a:cs typeface="Times New Roman" panose="02020603050405020304" pitchFamily="18" charset="0"/>
              </a:rPr>
              <a:t>、</a:t>
            </a:r>
            <a:r>
              <a:rPr lang="ja-JP" altLang="en-US" sz="1400" kern="100" dirty="0" smtClean="0">
                <a:latin typeface="+mj-ea"/>
                <a:ea typeface="+mj-ea"/>
                <a:cs typeface="Times New Roman" panose="02020603050405020304" pitchFamily="18" charset="0"/>
              </a:rPr>
              <a:t>収集運搬、処理</a:t>
            </a:r>
            <a:endParaRPr lang="ja-JP" sz="1400" kern="100" dirty="0">
              <a:effectLst/>
              <a:latin typeface="+mj-ea"/>
              <a:ea typeface="+mj-ea"/>
              <a:cs typeface="Times New Roman" panose="02020603050405020304" pitchFamily="18" charset="0"/>
            </a:endParaRPr>
          </a:p>
        </p:txBody>
      </p:sp>
      <p:sp>
        <p:nvSpPr>
          <p:cNvPr id="22" name="テキスト ボックス 3"/>
          <p:cNvSpPr txBox="1"/>
          <p:nvPr/>
        </p:nvSpPr>
        <p:spPr>
          <a:xfrm>
            <a:off x="488504" y="5846758"/>
            <a:ext cx="2272567" cy="25203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200"/>
              </a:lnSpc>
              <a:spcAft>
                <a:spcPts val="0"/>
              </a:spcAft>
            </a:pPr>
            <a:r>
              <a:rPr lang="ja-JP" sz="1400" kern="100" dirty="0" smtClean="0">
                <a:effectLst/>
                <a:latin typeface="+mj-ea"/>
                <a:ea typeface="+mj-ea"/>
                <a:cs typeface="Times New Roman" panose="02020603050405020304" pitchFamily="18" charset="0"/>
              </a:rPr>
              <a:t>仮設</a:t>
            </a:r>
            <a:r>
              <a:rPr lang="ja-JP" sz="1400" kern="100" dirty="0">
                <a:effectLst/>
                <a:latin typeface="+mj-ea"/>
                <a:ea typeface="+mj-ea"/>
                <a:cs typeface="Times New Roman" panose="02020603050405020304" pitchFamily="18" charset="0"/>
              </a:rPr>
              <a:t>トイレ設置、汲み取り</a:t>
            </a:r>
          </a:p>
        </p:txBody>
      </p:sp>
      <p:sp>
        <p:nvSpPr>
          <p:cNvPr id="25" name="テキスト ボックス 3"/>
          <p:cNvSpPr txBox="1"/>
          <p:nvPr/>
        </p:nvSpPr>
        <p:spPr>
          <a:xfrm>
            <a:off x="4093129" y="6400949"/>
            <a:ext cx="1642711" cy="27679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lnSpc>
                <a:spcPts val="1200"/>
              </a:lnSpc>
              <a:spcAft>
                <a:spcPts val="0"/>
              </a:spcAft>
            </a:pPr>
            <a:r>
              <a:rPr lang="ja-JP" altLang="en-US" sz="1400" kern="100" dirty="0" smtClean="0">
                <a:effectLst/>
                <a:latin typeface="+mj-ea"/>
                <a:ea typeface="+mj-ea"/>
                <a:cs typeface="Times New Roman" panose="02020603050405020304" pitchFamily="18" charset="0"/>
              </a:rPr>
              <a:t>損壊家屋等の撤去</a:t>
            </a:r>
            <a:endParaRPr lang="ja-JP" sz="1400" kern="100" dirty="0">
              <a:effectLst/>
              <a:latin typeface="+mj-ea"/>
              <a:ea typeface="+mj-ea"/>
              <a:cs typeface="Times New Roman" panose="02020603050405020304" pitchFamily="18" charset="0"/>
            </a:endParaRPr>
          </a:p>
        </p:txBody>
      </p:sp>
      <p:sp>
        <p:nvSpPr>
          <p:cNvPr id="27" name="角丸四角形 26"/>
          <p:cNvSpPr/>
          <p:nvPr/>
        </p:nvSpPr>
        <p:spPr>
          <a:xfrm>
            <a:off x="4193853" y="2685673"/>
            <a:ext cx="1606409" cy="725664"/>
          </a:xfrm>
          <a:prstGeom prst="round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000" dirty="0" smtClean="0">
                <a:latin typeface="+mj-ea"/>
                <a:ea typeface="+mj-ea"/>
              </a:rPr>
              <a:t>被災市町村</a:t>
            </a:r>
            <a:endParaRPr kumimoji="1" lang="ja-JP" altLang="en-US" sz="2000" dirty="0">
              <a:latin typeface="+mj-ea"/>
              <a:ea typeface="+mj-ea"/>
            </a:endParaRPr>
          </a:p>
        </p:txBody>
      </p:sp>
      <p:sp>
        <p:nvSpPr>
          <p:cNvPr id="28" name="角丸四角形 27"/>
          <p:cNvSpPr/>
          <p:nvPr/>
        </p:nvSpPr>
        <p:spPr>
          <a:xfrm>
            <a:off x="7329264" y="2685673"/>
            <a:ext cx="1370920" cy="725664"/>
          </a:xfrm>
          <a:prstGeom prst="round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000" dirty="0" smtClean="0">
                <a:latin typeface="+mj-ea"/>
                <a:ea typeface="+mj-ea"/>
              </a:rPr>
              <a:t>熊本県</a:t>
            </a:r>
            <a:endParaRPr kumimoji="1" lang="ja-JP" altLang="en-US" sz="2000" dirty="0">
              <a:latin typeface="+mj-ea"/>
              <a:ea typeface="+mj-ea"/>
            </a:endParaRPr>
          </a:p>
        </p:txBody>
      </p:sp>
      <p:sp>
        <p:nvSpPr>
          <p:cNvPr id="29" name="下矢印 28"/>
          <p:cNvSpPr/>
          <p:nvPr/>
        </p:nvSpPr>
        <p:spPr>
          <a:xfrm>
            <a:off x="4632664" y="3429000"/>
            <a:ext cx="728783" cy="1971736"/>
          </a:xfrm>
          <a:prstGeom prst="downArrow">
            <a:avLst>
              <a:gd name="adj1" fmla="val 31326"/>
              <a:gd name="adj2" fmla="val 39107"/>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latin typeface="+mj-ea"/>
              <a:ea typeface="+mj-ea"/>
            </a:endParaRPr>
          </a:p>
        </p:txBody>
      </p:sp>
      <p:sp>
        <p:nvSpPr>
          <p:cNvPr id="30" name="正方形/長方形 29"/>
          <p:cNvSpPr/>
          <p:nvPr/>
        </p:nvSpPr>
        <p:spPr>
          <a:xfrm>
            <a:off x="3872880" y="2290019"/>
            <a:ext cx="5112568" cy="135404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ea"/>
              <a:ea typeface="+mj-ea"/>
            </a:endParaRPr>
          </a:p>
        </p:txBody>
      </p:sp>
      <p:sp>
        <p:nvSpPr>
          <p:cNvPr id="31" name="テキスト ボックス 30"/>
          <p:cNvSpPr txBox="1"/>
          <p:nvPr/>
        </p:nvSpPr>
        <p:spPr>
          <a:xfrm>
            <a:off x="4711652" y="3957393"/>
            <a:ext cx="529380" cy="276999"/>
          </a:xfrm>
          <a:prstGeom prst="rect">
            <a:avLst/>
          </a:prstGeom>
          <a:solidFill>
            <a:schemeClr val="bg1"/>
          </a:solidFill>
          <a:ln>
            <a:solidFill>
              <a:schemeClr val="tx1"/>
            </a:solidFill>
          </a:ln>
        </p:spPr>
        <p:txBody>
          <a:bodyPr wrap="square" rtlCol="0">
            <a:spAutoFit/>
          </a:bodyPr>
          <a:lstStyle/>
          <a:p>
            <a:r>
              <a:rPr kumimoji="1" lang="ja-JP" altLang="en-US" sz="1200" dirty="0" smtClean="0">
                <a:latin typeface="+mj-ea"/>
                <a:ea typeface="+mj-ea"/>
              </a:rPr>
              <a:t>委託</a:t>
            </a:r>
            <a:endParaRPr kumimoji="1" lang="ja-JP" altLang="en-US" sz="1200" dirty="0">
              <a:latin typeface="+mj-ea"/>
              <a:ea typeface="+mj-ea"/>
            </a:endParaRPr>
          </a:p>
        </p:txBody>
      </p:sp>
      <p:sp>
        <p:nvSpPr>
          <p:cNvPr id="32" name="下矢印 31"/>
          <p:cNvSpPr/>
          <p:nvPr/>
        </p:nvSpPr>
        <p:spPr>
          <a:xfrm>
            <a:off x="7764465" y="3425250"/>
            <a:ext cx="443080" cy="614464"/>
          </a:xfrm>
          <a:prstGeom prst="downArrow">
            <a:avLst/>
          </a:prstGeom>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latin typeface="+mj-ea"/>
              <a:ea typeface="+mj-ea"/>
            </a:endParaRPr>
          </a:p>
        </p:txBody>
      </p:sp>
      <p:sp>
        <p:nvSpPr>
          <p:cNvPr id="33" name="テキスト ボックス 32"/>
          <p:cNvSpPr txBox="1"/>
          <p:nvPr/>
        </p:nvSpPr>
        <p:spPr>
          <a:xfrm>
            <a:off x="7689304" y="3481958"/>
            <a:ext cx="592339" cy="276999"/>
          </a:xfrm>
          <a:prstGeom prst="rect">
            <a:avLst/>
          </a:prstGeom>
          <a:solidFill>
            <a:schemeClr val="bg1"/>
          </a:solidFill>
          <a:ln>
            <a:solidFill>
              <a:schemeClr val="tx1"/>
            </a:solidFill>
          </a:ln>
        </p:spPr>
        <p:txBody>
          <a:bodyPr wrap="square" rtlCol="0">
            <a:spAutoFit/>
          </a:bodyPr>
          <a:lstStyle/>
          <a:p>
            <a:pPr algn="ctr"/>
            <a:r>
              <a:rPr kumimoji="1" lang="ja-JP" altLang="en-US" sz="1200" dirty="0" smtClean="0">
                <a:latin typeface="+mj-ea"/>
                <a:ea typeface="+mj-ea"/>
              </a:rPr>
              <a:t>委託</a:t>
            </a:r>
            <a:endParaRPr kumimoji="1" lang="ja-JP" altLang="en-US" sz="1200" dirty="0">
              <a:latin typeface="+mj-ea"/>
              <a:ea typeface="+mj-ea"/>
            </a:endParaRPr>
          </a:p>
        </p:txBody>
      </p:sp>
      <p:sp>
        <p:nvSpPr>
          <p:cNvPr id="34" name="右矢印 33"/>
          <p:cNvSpPr/>
          <p:nvPr/>
        </p:nvSpPr>
        <p:spPr>
          <a:xfrm>
            <a:off x="2464231" y="2673021"/>
            <a:ext cx="1167563" cy="2134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ea"/>
              <a:ea typeface="+mj-ea"/>
            </a:endParaRPr>
          </a:p>
        </p:txBody>
      </p:sp>
      <p:sp>
        <p:nvSpPr>
          <p:cNvPr id="35" name="右矢印 34"/>
          <p:cNvSpPr/>
          <p:nvPr/>
        </p:nvSpPr>
        <p:spPr>
          <a:xfrm>
            <a:off x="2446778" y="3290530"/>
            <a:ext cx="1210078" cy="2158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ea"/>
              <a:ea typeface="+mj-ea"/>
            </a:endParaRPr>
          </a:p>
        </p:txBody>
      </p:sp>
      <p:sp>
        <p:nvSpPr>
          <p:cNvPr id="36" name="下矢印 35"/>
          <p:cNvSpPr/>
          <p:nvPr/>
        </p:nvSpPr>
        <p:spPr>
          <a:xfrm>
            <a:off x="4709095" y="1232635"/>
            <a:ext cx="251630" cy="10168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ea"/>
              <a:ea typeface="+mj-ea"/>
            </a:endParaRPr>
          </a:p>
        </p:txBody>
      </p:sp>
      <p:sp>
        <p:nvSpPr>
          <p:cNvPr id="37" name="下矢印 36"/>
          <p:cNvSpPr/>
          <p:nvPr/>
        </p:nvSpPr>
        <p:spPr>
          <a:xfrm>
            <a:off x="7256549" y="1606379"/>
            <a:ext cx="251630" cy="6563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ea"/>
              <a:ea typeface="+mj-ea"/>
            </a:endParaRPr>
          </a:p>
        </p:txBody>
      </p:sp>
      <p:sp>
        <p:nvSpPr>
          <p:cNvPr id="38" name="下矢印 37"/>
          <p:cNvSpPr/>
          <p:nvPr/>
        </p:nvSpPr>
        <p:spPr>
          <a:xfrm>
            <a:off x="1319872" y="1665468"/>
            <a:ext cx="175840" cy="905295"/>
          </a:xfrm>
          <a:prstGeom prst="downArrow">
            <a:avLst/>
          </a:prstGeom>
          <a:solidFill>
            <a:schemeClr val="bg1"/>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ea"/>
              <a:ea typeface="+mj-ea"/>
            </a:endParaRPr>
          </a:p>
        </p:txBody>
      </p:sp>
      <p:sp>
        <p:nvSpPr>
          <p:cNvPr id="39" name="テキスト ボックス 3"/>
          <p:cNvSpPr txBox="1"/>
          <p:nvPr/>
        </p:nvSpPr>
        <p:spPr>
          <a:xfrm>
            <a:off x="3958786" y="2338165"/>
            <a:ext cx="2272567" cy="25203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lnSpc>
                <a:spcPts val="1200"/>
              </a:lnSpc>
              <a:spcAft>
                <a:spcPts val="0"/>
              </a:spcAft>
            </a:pPr>
            <a:r>
              <a:rPr lang="ja-JP" altLang="en-US" sz="1200" kern="100" dirty="0" smtClean="0">
                <a:effectLst/>
                <a:latin typeface="+mj-ea"/>
                <a:ea typeface="+mj-ea"/>
                <a:cs typeface="Times New Roman" panose="02020603050405020304" pitchFamily="18" charset="0"/>
              </a:rPr>
              <a:t>災害廃棄物等の処理主体</a:t>
            </a:r>
            <a:endParaRPr lang="ja-JP" sz="1200" kern="100" dirty="0">
              <a:effectLst/>
              <a:latin typeface="+mj-ea"/>
              <a:ea typeface="+mj-ea"/>
              <a:cs typeface="Times New Roman" panose="02020603050405020304" pitchFamily="18" charset="0"/>
            </a:endParaRPr>
          </a:p>
        </p:txBody>
      </p:sp>
      <p:sp>
        <p:nvSpPr>
          <p:cNvPr id="40" name="右矢印 39"/>
          <p:cNvSpPr/>
          <p:nvPr/>
        </p:nvSpPr>
        <p:spPr>
          <a:xfrm flipH="1">
            <a:off x="5957301" y="2812596"/>
            <a:ext cx="1299248" cy="1965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ea"/>
              <a:ea typeface="+mj-ea"/>
            </a:endParaRPr>
          </a:p>
        </p:txBody>
      </p:sp>
      <p:sp>
        <p:nvSpPr>
          <p:cNvPr id="41" name="テキスト ボックス 3"/>
          <p:cNvSpPr txBox="1"/>
          <p:nvPr/>
        </p:nvSpPr>
        <p:spPr>
          <a:xfrm>
            <a:off x="5843824" y="2492578"/>
            <a:ext cx="1626688" cy="406981"/>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lnSpc>
                <a:spcPts val="1200"/>
              </a:lnSpc>
              <a:spcAft>
                <a:spcPts val="0"/>
              </a:spcAft>
            </a:pPr>
            <a:r>
              <a:rPr lang="ja-JP" altLang="en-US" sz="1200" kern="100" dirty="0" smtClean="0">
                <a:latin typeface="+mj-ea"/>
                <a:ea typeface="+mj-ea"/>
                <a:cs typeface="Times New Roman" panose="02020603050405020304" pitchFamily="18" charset="0"/>
              </a:rPr>
              <a:t>人的支援・</a:t>
            </a:r>
            <a:r>
              <a:rPr lang="ja-JP" altLang="en-US" sz="1200" kern="100" dirty="0" smtClean="0">
                <a:effectLst/>
                <a:latin typeface="+mj-ea"/>
                <a:ea typeface="+mj-ea"/>
                <a:cs typeface="Times New Roman" panose="02020603050405020304" pitchFamily="18" charset="0"/>
              </a:rPr>
              <a:t>支援調整</a:t>
            </a:r>
            <a:endParaRPr lang="ja-JP" sz="1200" kern="100" dirty="0">
              <a:effectLst/>
              <a:latin typeface="+mj-ea"/>
              <a:ea typeface="+mj-ea"/>
              <a:cs typeface="Times New Roman" panose="02020603050405020304" pitchFamily="18" charset="0"/>
            </a:endParaRPr>
          </a:p>
        </p:txBody>
      </p:sp>
      <p:sp>
        <p:nvSpPr>
          <p:cNvPr id="42" name="右矢印 41"/>
          <p:cNvSpPr/>
          <p:nvPr/>
        </p:nvSpPr>
        <p:spPr>
          <a:xfrm>
            <a:off x="5953034" y="3046528"/>
            <a:ext cx="1303515" cy="201098"/>
          </a:xfrm>
          <a:prstGeom prst="rightArrow">
            <a:avLst/>
          </a:prstGeom>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latin typeface="+mj-ea"/>
              <a:ea typeface="+mj-ea"/>
            </a:endParaRPr>
          </a:p>
        </p:txBody>
      </p:sp>
      <p:sp>
        <p:nvSpPr>
          <p:cNvPr id="43" name="テキスト ボックス 3"/>
          <p:cNvSpPr txBox="1"/>
          <p:nvPr/>
        </p:nvSpPr>
        <p:spPr>
          <a:xfrm>
            <a:off x="6181144" y="3252177"/>
            <a:ext cx="916012" cy="318324"/>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lnSpc>
                <a:spcPts val="1200"/>
              </a:lnSpc>
              <a:spcAft>
                <a:spcPts val="0"/>
              </a:spcAft>
            </a:pPr>
            <a:r>
              <a:rPr lang="ja-JP" altLang="en-US" sz="1200" kern="100" dirty="0" smtClean="0">
                <a:effectLst/>
                <a:latin typeface="+mj-ea"/>
                <a:ea typeface="+mj-ea"/>
                <a:cs typeface="Times New Roman" panose="02020603050405020304" pitchFamily="18" charset="0"/>
              </a:rPr>
              <a:t>事務委託</a:t>
            </a:r>
            <a:endParaRPr lang="en-US" altLang="ja-JP" sz="1200" kern="100" dirty="0" smtClean="0">
              <a:effectLst/>
              <a:latin typeface="+mj-ea"/>
              <a:ea typeface="+mj-ea"/>
              <a:cs typeface="Times New Roman" panose="02020603050405020304" pitchFamily="18" charset="0"/>
            </a:endParaRPr>
          </a:p>
          <a:p>
            <a:pPr algn="l">
              <a:lnSpc>
                <a:spcPts val="1200"/>
              </a:lnSpc>
              <a:spcAft>
                <a:spcPts val="0"/>
              </a:spcAft>
            </a:pPr>
            <a:r>
              <a:rPr lang="ja-JP" altLang="en-US" sz="1200" kern="100" dirty="0" smtClean="0">
                <a:latin typeface="+mj-ea"/>
                <a:ea typeface="+mj-ea"/>
                <a:cs typeface="Times New Roman" panose="02020603050405020304" pitchFamily="18" charset="0"/>
              </a:rPr>
              <a:t>（７市町村）</a:t>
            </a:r>
            <a:endParaRPr lang="ja-JP" sz="1200" kern="100" dirty="0">
              <a:effectLst/>
              <a:latin typeface="+mj-ea"/>
              <a:ea typeface="+mj-ea"/>
              <a:cs typeface="Times New Roman" panose="02020603050405020304" pitchFamily="18" charset="0"/>
            </a:endParaRPr>
          </a:p>
        </p:txBody>
      </p:sp>
      <p:sp>
        <p:nvSpPr>
          <p:cNvPr id="44" name="テキスト ボックス 3"/>
          <p:cNvSpPr txBox="1"/>
          <p:nvPr/>
        </p:nvSpPr>
        <p:spPr>
          <a:xfrm>
            <a:off x="3584848" y="1564696"/>
            <a:ext cx="1274093" cy="25188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lnSpc>
                <a:spcPts val="1200"/>
              </a:lnSpc>
              <a:spcAft>
                <a:spcPts val="0"/>
              </a:spcAft>
            </a:pPr>
            <a:r>
              <a:rPr lang="ja-JP" altLang="en-US" sz="1200" kern="100" dirty="0" smtClean="0">
                <a:latin typeface="+mj-ea"/>
                <a:ea typeface="+mj-ea"/>
                <a:cs typeface="Times New Roman" panose="02020603050405020304" pitchFamily="18" charset="0"/>
              </a:rPr>
              <a:t>職員の</a:t>
            </a:r>
            <a:r>
              <a:rPr lang="ja-JP" sz="1200" kern="100" dirty="0" smtClean="0">
                <a:effectLst/>
                <a:latin typeface="+mj-ea"/>
                <a:ea typeface="+mj-ea"/>
                <a:cs typeface="Times New Roman" panose="02020603050405020304" pitchFamily="18" charset="0"/>
              </a:rPr>
              <a:t>派遣</a:t>
            </a:r>
            <a:endParaRPr lang="en-US" altLang="ja-JP" sz="1200" kern="100" dirty="0" smtClean="0">
              <a:effectLst/>
              <a:latin typeface="+mj-ea"/>
              <a:ea typeface="+mj-ea"/>
              <a:cs typeface="Times New Roman" panose="02020603050405020304" pitchFamily="18" charset="0"/>
            </a:endParaRPr>
          </a:p>
          <a:p>
            <a:pPr algn="l">
              <a:lnSpc>
                <a:spcPts val="1200"/>
              </a:lnSpc>
              <a:spcAft>
                <a:spcPts val="0"/>
              </a:spcAft>
            </a:pPr>
            <a:r>
              <a:rPr lang="ja-JP" altLang="en-US" sz="1200" kern="100" dirty="0" smtClean="0">
                <a:latin typeface="+mj-ea"/>
                <a:ea typeface="+mj-ea"/>
                <a:cs typeface="Times New Roman" panose="02020603050405020304" pitchFamily="18" charset="0"/>
              </a:rPr>
              <a:t>技術的助言等</a:t>
            </a:r>
            <a:endParaRPr lang="ja-JP" sz="1200" kern="100" dirty="0">
              <a:effectLst/>
              <a:latin typeface="+mj-ea"/>
              <a:ea typeface="+mj-ea"/>
              <a:cs typeface="Times New Roman" panose="02020603050405020304" pitchFamily="18" charset="0"/>
            </a:endParaRPr>
          </a:p>
        </p:txBody>
      </p:sp>
      <p:sp>
        <p:nvSpPr>
          <p:cNvPr id="3" name="テキスト ボックス 2"/>
          <p:cNvSpPr txBox="1"/>
          <p:nvPr/>
        </p:nvSpPr>
        <p:spPr>
          <a:xfrm>
            <a:off x="3734406" y="5437756"/>
            <a:ext cx="2525301" cy="923330"/>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dirty="0" smtClean="0">
                <a:latin typeface="+mn-ea"/>
              </a:rPr>
              <a:t>熊本県解体工事業協会</a:t>
            </a:r>
            <a:endParaRPr kumimoji="1" lang="en-US" altLang="ja-JP" dirty="0" smtClean="0">
              <a:latin typeface="+mn-ea"/>
            </a:endParaRPr>
          </a:p>
          <a:p>
            <a:pPr algn="ctr"/>
            <a:r>
              <a:rPr lang="ja-JP" altLang="en-US" dirty="0" smtClean="0">
                <a:latin typeface="+mn-ea"/>
              </a:rPr>
              <a:t>熊本県建設業協会</a:t>
            </a:r>
            <a:endParaRPr lang="en-US" altLang="ja-JP" dirty="0" smtClean="0">
              <a:latin typeface="+mn-ea"/>
            </a:endParaRPr>
          </a:p>
          <a:p>
            <a:pPr algn="ctr"/>
            <a:r>
              <a:rPr kumimoji="1" lang="ja-JP" altLang="en-US" dirty="0" smtClean="0">
                <a:latin typeface="+mn-ea"/>
              </a:rPr>
              <a:t>熊本</a:t>
            </a:r>
            <a:r>
              <a:rPr kumimoji="1" lang="ja-JP" altLang="en-US" dirty="0">
                <a:latin typeface="+mn-ea"/>
              </a:rPr>
              <a:t>県外</a:t>
            </a:r>
            <a:r>
              <a:rPr kumimoji="1" lang="ja-JP" altLang="en-US" dirty="0" smtClean="0">
                <a:latin typeface="+mn-ea"/>
              </a:rPr>
              <a:t>の解体業者</a:t>
            </a:r>
            <a:endParaRPr kumimoji="1" lang="ja-JP" altLang="en-US" dirty="0">
              <a:latin typeface="+mn-ea"/>
            </a:endParaRPr>
          </a:p>
        </p:txBody>
      </p:sp>
      <p:sp>
        <p:nvSpPr>
          <p:cNvPr id="46" name="テキスト ボックス 45"/>
          <p:cNvSpPr txBox="1"/>
          <p:nvPr/>
        </p:nvSpPr>
        <p:spPr>
          <a:xfrm>
            <a:off x="6585242" y="5445224"/>
            <a:ext cx="2832254" cy="369332"/>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dirty="0" smtClean="0">
                <a:latin typeface="+mn-ea"/>
              </a:rPr>
              <a:t>熊本県産業資源循環協会</a:t>
            </a:r>
            <a:endParaRPr kumimoji="1" lang="ja-JP" altLang="en-US" dirty="0">
              <a:latin typeface="+mn-ea"/>
            </a:endParaRPr>
          </a:p>
        </p:txBody>
      </p:sp>
      <p:sp>
        <p:nvSpPr>
          <p:cNvPr id="47" name="テキスト ボックス 46"/>
          <p:cNvSpPr txBox="1"/>
          <p:nvPr/>
        </p:nvSpPr>
        <p:spPr>
          <a:xfrm>
            <a:off x="344488" y="5431754"/>
            <a:ext cx="3079183" cy="369332"/>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dirty="0" smtClean="0">
                <a:latin typeface="+mn-ea"/>
              </a:rPr>
              <a:t>熊本県環境事業団体連合会</a:t>
            </a:r>
            <a:endParaRPr kumimoji="1" lang="ja-JP" altLang="en-US" dirty="0">
              <a:latin typeface="+mn-ea"/>
            </a:endParaRPr>
          </a:p>
        </p:txBody>
      </p:sp>
      <p:sp>
        <p:nvSpPr>
          <p:cNvPr id="48" name="テキスト ボックス 47"/>
          <p:cNvSpPr txBox="1"/>
          <p:nvPr/>
        </p:nvSpPr>
        <p:spPr>
          <a:xfrm>
            <a:off x="393453" y="1212183"/>
            <a:ext cx="2249908" cy="400110"/>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2000" dirty="0" smtClean="0">
                <a:latin typeface="+mn-ea"/>
              </a:rPr>
              <a:t>全国都市清掃会議</a:t>
            </a:r>
            <a:endParaRPr kumimoji="1" lang="ja-JP" altLang="en-US" sz="2000" dirty="0">
              <a:latin typeface="+mn-ea"/>
            </a:endParaRPr>
          </a:p>
        </p:txBody>
      </p:sp>
      <p:sp>
        <p:nvSpPr>
          <p:cNvPr id="49" name="テキスト ボックス 48"/>
          <p:cNvSpPr txBox="1"/>
          <p:nvPr/>
        </p:nvSpPr>
        <p:spPr>
          <a:xfrm>
            <a:off x="6564642" y="1212183"/>
            <a:ext cx="1622113" cy="400110"/>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en-US" altLang="ja-JP" sz="2000" dirty="0" err="1" smtClean="0">
                <a:latin typeface="+mn-ea"/>
              </a:rPr>
              <a:t>D.Waste</a:t>
            </a:r>
            <a:r>
              <a:rPr kumimoji="1" lang="en-US" altLang="ja-JP" sz="2000" dirty="0" smtClean="0">
                <a:latin typeface="+mn-ea"/>
              </a:rPr>
              <a:t>-Net</a:t>
            </a:r>
            <a:endParaRPr kumimoji="1" lang="ja-JP" altLang="en-US" sz="1600" dirty="0">
              <a:latin typeface="+mn-ea"/>
            </a:endParaRPr>
          </a:p>
        </p:txBody>
      </p:sp>
      <p:sp>
        <p:nvSpPr>
          <p:cNvPr id="52" name="テキスト ボックス 51"/>
          <p:cNvSpPr txBox="1"/>
          <p:nvPr/>
        </p:nvSpPr>
        <p:spPr>
          <a:xfrm>
            <a:off x="780120" y="2596842"/>
            <a:ext cx="1476574" cy="400110"/>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2000" dirty="0" smtClean="0">
                <a:latin typeface="+mn-ea"/>
              </a:rPr>
              <a:t>支援自治体</a:t>
            </a:r>
            <a:endParaRPr kumimoji="1" lang="ja-JP" altLang="en-US" sz="2000" dirty="0">
              <a:latin typeface="+mn-ea"/>
            </a:endParaRPr>
          </a:p>
        </p:txBody>
      </p:sp>
      <p:sp>
        <p:nvSpPr>
          <p:cNvPr id="53" name="テキスト ボックス 52"/>
          <p:cNvSpPr txBox="1"/>
          <p:nvPr/>
        </p:nvSpPr>
        <p:spPr>
          <a:xfrm>
            <a:off x="780120" y="3172906"/>
            <a:ext cx="1476574" cy="400110"/>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2000" dirty="0" smtClean="0">
                <a:latin typeface="+mn-ea"/>
              </a:rPr>
              <a:t>ボランティア</a:t>
            </a:r>
            <a:endParaRPr kumimoji="1" lang="ja-JP" altLang="en-US" sz="2000" dirty="0">
              <a:latin typeface="+mn-ea"/>
            </a:endParaRPr>
          </a:p>
        </p:txBody>
      </p:sp>
      <p:sp>
        <p:nvSpPr>
          <p:cNvPr id="2" name="テキスト ボックス 1"/>
          <p:cNvSpPr txBox="1"/>
          <p:nvPr/>
        </p:nvSpPr>
        <p:spPr>
          <a:xfrm>
            <a:off x="7071954" y="4403204"/>
            <a:ext cx="3066653" cy="307777"/>
          </a:xfrm>
          <a:prstGeom prst="rect">
            <a:avLst/>
          </a:prstGeom>
          <a:noFill/>
        </p:spPr>
        <p:txBody>
          <a:bodyPr wrap="square" rtlCol="0">
            <a:spAutoFit/>
          </a:bodyPr>
          <a:lstStyle/>
          <a:p>
            <a:pPr marL="123825" indent="-123825"/>
            <a:r>
              <a:rPr kumimoji="1" lang="ja-JP" altLang="en-US" sz="1400" dirty="0" smtClean="0"/>
              <a:t>二次仮置場の設置・運営等</a:t>
            </a:r>
            <a:endParaRPr kumimoji="1" lang="ja-JP" altLang="en-US" sz="1400" dirty="0"/>
          </a:p>
        </p:txBody>
      </p:sp>
      <p:sp>
        <p:nvSpPr>
          <p:cNvPr id="7" name="下矢印 6"/>
          <p:cNvSpPr/>
          <p:nvPr/>
        </p:nvSpPr>
        <p:spPr>
          <a:xfrm rot="4320000">
            <a:off x="3311127" y="885360"/>
            <a:ext cx="231654" cy="7520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下矢印 44"/>
          <p:cNvSpPr/>
          <p:nvPr/>
        </p:nvSpPr>
        <p:spPr>
          <a:xfrm rot="17280000">
            <a:off x="5969144" y="885361"/>
            <a:ext cx="231654" cy="7520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111276" y="842641"/>
            <a:ext cx="918191" cy="307777"/>
          </a:xfrm>
          <a:prstGeom prst="rect">
            <a:avLst/>
          </a:prstGeom>
          <a:noFill/>
        </p:spPr>
        <p:txBody>
          <a:bodyPr wrap="square" rtlCol="0">
            <a:spAutoFit/>
          </a:bodyPr>
          <a:lstStyle/>
          <a:p>
            <a:r>
              <a:rPr kumimoji="1" lang="ja-JP" altLang="en-US" sz="1400" dirty="0" smtClean="0"/>
              <a:t>依頼</a:t>
            </a:r>
            <a:endParaRPr kumimoji="1" lang="ja-JP" altLang="en-US" sz="1400" dirty="0"/>
          </a:p>
        </p:txBody>
      </p:sp>
      <p:sp>
        <p:nvSpPr>
          <p:cNvPr id="50" name="テキスト ボックス 49"/>
          <p:cNvSpPr txBox="1"/>
          <p:nvPr/>
        </p:nvSpPr>
        <p:spPr>
          <a:xfrm>
            <a:off x="5953034" y="842570"/>
            <a:ext cx="918191" cy="307777"/>
          </a:xfrm>
          <a:prstGeom prst="rect">
            <a:avLst/>
          </a:prstGeom>
          <a:noFill/>
        </p:spPr>
        <p:txBody>
          <a:bodyPr wrap="square" rtlCol="0">
            <a:spAutoFit/>
          </a:bodyPr>
          <a:lstStyle/>
          <a:p>
            <a:r>
              <a:rPr kumimoji="1" lang="ja-JP" altLang="en-US" sz="1400" dirty="0" smtClean="0"/>
              <a:t>依頼</a:t>
            </a:r>
            <a:endParaRPr kumimoji="1" lang="ja-JP" altLang="en-US" sz="1400" dirty="0"/>
          </a:p>
        </p:txBody>
      </p:sp>
      <p:sp>
        <p:nvSpPr>
          <p:cNvPr id="51" name="テキスト ボックス 50"/>
          <p:cNvSpPr txBox="1"/>
          <p:nvPr/>
        </p:nvSpPr>
        <p:spPr>
          <a:xfrm>
            <a:off x="6163789" y="4077072"/>
            <a:ext cx="3638130" cy="369332"/>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dirty="0" smtClean="0">
                <a:latin typeface="+mn-ea"/>
              </a:rPr>
              <a:t>熊本県災害廃棄物処理事業連合体</a:t>
            </a:r>
            <a:endParaRPr kumimoji="1" lang="ja-JP" altLang="en-US" dirty="0">
              <a:latin typeface="+mn-ea"/>
            </a:endParaRPr>
          </a:p>
        </p:txBody>
      </p:sp>
    </p:spTree>
    <p:extLst>
      <p:ext uri="{BB962C8B-B14F-4D97-AF65-F5344CB8AC3E}">
        <p14:creationId xmlns:p14="http://schemas.microsoft.com/office/powerpoint/2010/main" val="42535951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正方形/長方形 44"/>
          <p:cNvSpPr/>
          <p:nvPr/>
        </p:nvSpPr>
        <p:spPr>
          <a:xfrm>
            <a:off x="5904656" y="743617"/>
            <a:ext cx="3600000" cy="587534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2894834" y="743617"/>
            <a:ext cx="2592288" cy="3519662"/>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p:cNvSpPr/>
          <p:nvPr/>
        </p:nvSpPr>
        <p:spPr>
          <a:xfrm>
            <a:off x="5613"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000" dirty="0">
                <a:solidFill>
                  <a:schemeClr val="bg1"/>
                </a:solidFill>
                <a:latin typeface="+mn-ea"/>
              </a:rPr>
              <a:t>平成</a:t>
            </a:r>
            <a:r>
              <a:rPr lang="en-US" altLang="ja-JP" sz="2000" dirty="0">
                <a:solidFill>
                  <a:schemeClr val="bg1"/>
                </a:solidFill>
                <a:latin typeface="+mn-ea"/>
              </a:rPr>
              <a:t>28</a:t>
            </a:r>
            <a:r>
              <a:rPr lang="ja-JP" altLang="en-US" sz="2000" dirty="0">
                <a:solidFill>
                  <a:schemeClr val="bg1"/>
                </a:solidFill>
                <a:latin typeface="+mn-ea"/>
              </a:rPr>
              <a:t>年熊本地震における災害廃棄物</a:t>
            </a:r>
            <a:r>
              <a:rPr lang="ja-JP" altLang="en-US" sz="2000" dirty="0" smtClean="0">
                <a:solidFill>
                  <a:schemeClr val="bg1"/>
                </a:solidFill>
                <a:latin typeface="+mn-ea"/>
              </a:rPr>
              <a:t>処理</a:t>
            </a:r>
            <a:r>
              <a:rPr lang="ja-JP" altLang="en-US" sz="2000" dirty="0">
                <a:solidFill>
                  <a:schemeClr val="bg1"/>
                </a:solidFill>
                <a:latin typeface="+mn-ea"/>
              </a:rPr>
              <a:t>フロー</a:t>
            </a:r>
            <a:endParaRPr kumimoji="1" lang="ja-JP" altLang="en-US" sz="2000" dirty="0">
              <a:solidFill>
                <a:schemeClr val="bg1"/>
              </a:solidFill>
              <a:latin typeface="+mn-ea"/>
            </a:endParaRPr>
          </a:p>
        </p:txBody>
      </p:sp>
      <p:sp>
        <p:nvSpPr>
          <p:cNvPr id="21" name="スライド番号プレースホルダー 2"/>
          <p:cNvSpPr>
            <a:spLocks noGrp="1"/>
          </p:cNvSpPr>
          <p:nvPr>
            <p:ph type="sldNum" sz="quarter" idx="12"/>
          </p:nvPr>
        </p:nvSpPr>
        <p:spPr>
          <a:xfrm>
            <a:off x="7601738" y="6553622"/>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3</a:t>
            </a:fld>
            <a:endParaRPr kumimoji="1" lang="ja-JP" altLang="en-US" sz="1600" dirty="0">
              <a:latin typeface="ＭＳ ゴシック" panose="020B0609070205080204" pitchFamily="49" charset="-128"/>
              <a:ea typeface="ＭＳ ゴシック" panose="020B0609070205080204" pitchFamily="49" charset="-128"/>
            </a:endParaRPr>
          </a:p>
        </p:txBody>
      </p:sp>
      <p:sp>
        <p:nvSpPr>
          <p:cNvPr id="5" name="正方形/長方形 4"/>
          <p:cNvSpPr>
            <a:spLocks noChangeArrowheads="1"/>
          </p:cNvSpPr>
          <p:nvPr/>
        </p:nvSpPr>
        <p:spPr bwMode="auto">
          <a:xfrm>
            <a:off x="288032" y="433130"/>
            <a:ext cx="2088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1800" dirty="0" smtClean="0">
                <a:latin typeface="Meiryo UI" pitchFamily="50" charset="-128"/>
                <a:ea typeface="Meiryo UI" pitchFamily="50" charset="-128"/>
                <a:cs typeface="Meiryo UI" pitchFamily="50" charset="-128"/>
              </a:rPr>
              <a:t>【</a:t>
            </a:r>
            <a:r>
              <a:rPr lang="ja-JP" altLang="en-US" sz="1800" dirty="0" smtClean="0">
                <a:latin typeface="Meiryo UI" pitchFamily="50" charset="-128"/>
                <a:ea typeface="Meiryo UI" pitchFamily="50" charset="-128"/>
                <a:cs typeface="Meiryo UI" pitchFamily="50" charset="-128"/>
              </a:rPr>
              <a:t>災害廃棄物組成</a:t>
            </a:r>
            <a:r>
              <a:rPr lang="en-US" altLang="ja-JP" sz="1800" dirty="0" smtClean="0">
                <a:latin typeface="Meiryo UI" pitchFamily="50" charset="-128"/>
                <a:ea typeface="Meiryo UI" pitchFamily="50" charset="-128"/>
                <a:cs typeface="Meiryo UI" pitchFamily="50" charset="-128"/>
              </a:rPr>
              <a:t>】</a:t>
            </a:r>
          </a:p>
        </p:txBody>
      </p:sp>
      <p:sp>
        <p:nvSpPr>
          <p:cNvPr id="2" name="テキスト ボックス 1"/>
          <p:cNvSpPr txBox="1"/>
          <p:nvPr/>
        </p:nvSpPr>
        <p:spPr>
          <a:xfrm>
            <a:off x="398140" y="745216"/>
            <a:ext cx="1800000" cy="646331"/>
          </a:xfrm>
          <a:prstGeom prst="rect">
            <a:avLst/>
          </a:prstGeom>
          <a:noFill/>
          <a:ln>
            <a:solidFill>
              <a:schemeClr val="tx1"/>
            </a:solidFill>
          </a:ln>
        </p:spPr>
        <p:txBody>
          <a:bodyPr wrap="square" rtlCol="0" anchor="ctr">
            <a:spAutoFit/>
          </a:bodyPr>
          <a:lstStyle/>
          <a:p>
            <a:pPr algn="ctr"/>
            <a:r>
              <a:rPr kumimoji="1" lang="ja-JP" altLang="en-US" dirty="0" smtClean="0"/>
              <a:t>コンクリートが</a:t>
            </a:r>
            <a:r>
              <a:rPr kumimoji="1" lang="ja-JP" altLang="en-US" dirty="0" err="1" smtClean="0"/>
              <a:t>ら</a:t>
            </a:r>
            <a:endParaRPr kumimoji="1" lang="en-US" altLang="ja-JP" dirty="0" smtClean="0"/>
          </a:p>
          <a:p>
            <a:pPr algn="ctr"/>
            <a:r>
              <a:rPr lang="en-US" altLang="ja-JP" dirty="0" smtClean="0"/>
              <a:t>1,371</a:t>
            </a:r>
            <a:r>
              <a:rPr lang="ja-JP" altLang="en-US" dirty="0" smtClean="0"/>
              <a:t>千</a:t>
            </a:r>
            <a:r>
              <a:rPr lang="en-US" altLang="ja-JP" dirty="0" smtClean="0"/>
              <a:t>t(47.4%)</a:t>
            </a:r>
            <a:endParaRPr kumimoji="1" lang="ja-JP" altLang="en-US" dirty="0"/>
          </a:p>
        </p:txBody>
      </p:sp>
      <p:sp>
        <p:nvSpPr>
          <p:cNvPr id="7" name="テキスト ボックス 6"/>
          <p:cNvSpPr txBox="1"/>
          <p:nvPr/>
        </p:nvSpPr>
        <p:spPr>
          <a:xfrm>
            <a:off x="398140" y="1423529"/>
            <a:ext cx="1800000" cy="646331"/>
          </a:xfrm>
          <a:prstGeom prst="rect">
            <a:avLst/>
          </a:prstGeom>
          <a:noFill/>
          <a:ln>
            <a:solidFill>
              <a:schemeClr val="tx1"/>
            </a:solidFill>
          </a:ln>
        </p:spPr>
        <p:txBody>
          <a:bodyPr wrap="square" rtlCol="0" anchor="ctr">
            <a:spAutoFit/>
          </a:bodyPr>
          <a:lstStyle/>
          <a:p>
            <a:pPr algn="ctr"/>
            <a:r>
              <a:rPr lang="ja-JP" altLang="en-US" dirty="0" smtClean="0"/>
              <a:t>瓦類等</a:t>
            </a:r>
            <a:endParaRPr lang="en-US" altLang="ja-JP" dirty="0" smtClean="0"/>
          </a:p>
          <a:p>
            <a:pPr algn="ctr"/>
            <a:r>
              <a:rPr kumimoji="1" lang="en-US" altLang="ja-JP" dirty="0" smtClean="0"/>
              <a:t>297</a:t>
            </a:r>
            <a:r>
              <a:rPr kumimoji="1" lang="ja-JP" altLang="en-US" dirty="0" smtClean="0"/>
              <a:t>千</a:t>
            </a:r>
            <a:r>
              <a:rPr kumimoji="1" lang="en-US" altLang="ja-JP" dirty="0" smtClean="0"/>
              <a:t>t(10.3%)</a:t>
            </a:r>
            <a:endParaRPr kumimoji="1" lang="ja-JP" altLang="en-US" dirty="0"/>
          </a:p>
        </p:txBody>
      </p:sp>
      <p:sp>
        <p:nvSpPr>
          <p:cNvPr id="8" name="正方形/長方形 7"/>
          <p:cNvSpPr>
            <a:spLocks noChangeArrowheads="1"/>
          </p:cNvSpPr>
          <p:nvPr/>
        </p:nvSpPr>
        <p:spPr bwMode="auto">
          <a:xfrm>
            <a:off x="3384376" y="433130"/>
            <a:ext cx="15841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en-US" altLang="ja-JP" sz="1800" dirty="0" smtClean="0">
                <a:latin typeface="Meiryo UI" pitchFamily="50" charset="-128"/>
                <a:ea typeface="Meiryo UI" pitchFamily="50" charset="-128"/>
                <a:cs typeface="Meiryo UI" pitchFamily="50" charset="-128"/>
              </a:rPr>
              <a:t>【</a:t>
            </a:r>
            <a:r>
              <a:rPr lang="ja-JP" altLang="en-US" sz="1800" dirty="0">
                <a:latin typeface="Meiryo UI" pitchFamily="50" charset="-128"/>
                <a:ea typeface="Meiryo UI" pitchFamily="50" charset="-128"/>
                <a:cs typeface="Meiryo UI" pitchFamily="50" charset="-128"/>
              </a:rPr>
              <a:t>中間処理</a:t>
            </a:r>
            <a:r>
              <a:rPr lang="en-US" altLang="ja-JP" sz="1800" dirty="0" smtClean="0">
                <a:latin typeface="Meiryo UI" pitchFamily="50" charset="-128"/>
                <a:ea typeface="Meiryo UI" pitchFamily="50" charset="-128"/>
                <a:cs typeface="Meiryo UI" pitchFamily="50" charset="-128"/>
              </a:rPr>
              <a:t>】</a:t>
            </a:r>
          </a:p>
        </p:txBody>
      </p:sp>
      <p:sp>
        <p:nvSpPr>
          <p:cNvPr id="9" name="正方形/長方形 8"/>
          <p:cNvSpPr>
            <a:spLocks noChangeArrowheads="1"/>
          </p:cNvSpPr>
          <p:nvPr/>
        </p:nvSpPr>
        <p:spPr bwMode="auto">
          <a:xfrm>
            <a:off x="6306788" y="433130"/>
            <a:ext cx="2844000"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eaLnBrk="1" hangingPunct="1">
              <a:spcBef>
                <a:spcPct val="0"/>
              </a:spcBef>
              <a:buFontTx/>
              <a:buNone/>
            </a:pPr>
            <a:r>
              <a:rPr lang="en-US" altLang="ja-JP" sz="1800" dirty="0" smtClean="0">
                <a:latin typeface="Meiryo UI" pitchFamily="50" charset="-128"/>
                <a:ea typeface="Meiryo UI" pitchFamily="50" charset="-128"/>
                <a:cs typeface="Meiryo UI" pitchFamily="50" charset="-128"/>
              </a:rPr>
              <a:t>【</a:t>
            </a:r>
            <a:r>
              <a:rPr lang="ja-JP" altLang="en-US" sz="1800" dirty="0">
                <a:latin typeface="Meiryo UI" pitchFamily="50" charset="-128"/>
                <a:ea typeface="Meiryo UI" pitchFamily="50" charset="-128"/>
                <a:cs typeface="Meiryo UI" pitchFamily="50" charset="-128"/>
              </a:rPr>
              <a:t>最終</a:t>
            </a:r>
            <a:r>
              <a:rPr lang="ja-JP" altLang="en-US" sz="1800" dirty="0" smtClean="0">
                <a:latin typeface="Meiryo UI" pitchFamily="50" charset="-128"/>
                <a:ea typeface="Meiryo UI" pitchFamily="50" charset="-128"/>
                <a:cs typeface="Meiryo UI" pitchFamily="50" charset="-128"/>
              </a:rPr>
              <a:t>処分またはリサイクル</a:t>
            </a:r>
            <a:r>
              <a:rPr lang="en-US" altLang="ja-JP" sz="1800" dirty="0" smtClean="0">
                <a:latin typeface="Meiryo UI" pitchFamily="50" charset="-128"/>
                <a:ea typeface="Meiryo UI" pitchFamily="50" charset="-128"/>
                <a:cs typeface="Meiryo UI" pitchFamily="50" charset="-128"/>
              </a:rPr>
              <a:t>】</a:t>
            </a:r>
          </a:p>
        </p:txBody>
      </p:sp>
      <p:sp>
        <p:nvSpPr>
          <p:cNvPr id="10" name="テキスト ボックス 9"/>
          <p:cNvSpPr txBox="1"/>
          <p:nvPr/>
        </p:nvSpPr>
        <p:spPr>
          <a:xfrm>
            <a:off x="3314364" y="785377"/>
            <a:ext cx="1800000" cy="900000"/>
          </a:xfrm>
          <a:prstGeom prst="rect">
            <a:avLst/>
          </a:prstGeom>
          <a:solidFill>
            <a:schemeClr val="bg1"/>
          </a:solidFill>
          <a:ln>
            <a:solidFill>
              <a:schemeClr val="tx1"/>
            </a:solidFill>
          </a:ln>
        </p:spPr>
        <p:txBody>
          <a:bodyPr wrap="square" rtlCol="0" anchor="ctr">
            <a:spAutoFit/>
          </a:bodyPr>
          <a:lstStyle/>
          <a:p>
            <a:pPr algn="ctr"/>
            <a:r>
              <a:rPr kumimoji="1" lang="ja-JP" altLang="en-US" dirty="0" smtClean="0"/>
              <a:t>破砕処理</a:t>
            </a:r>
            <a:endParaRPr kumimoji="1" lang="en-US" altLang="ja-JP" dirty="0" smtClean="0"/>
          </a:p>
          <a:p>
            <a:pPr algn="ctr"/>
            <a:r>
              <a:rPr lang="ja-JP" altLang="en-US" dirty="0" smtClean="0"/>
              <a:t>（県内）</a:t>
            </a:r>
            <a:endParaRPr kumimoji="1" lang="ja-JP" altLang="en-US" dirty="0"/>
          </a:p>
        </p:txBody>
      </p:sp>
      <p:sp>
        <p:nvSpPr>
          <p:cNvPr id="11" name="テキスト ボックス 10"/>
          <p:cNvSpPr txBox="1"/>
          <p:nvPr/>
        </p:nvSpPr>
        <p:spPr>
          <a:xfrm>
            <a:off x="6230588" y="785345"/>
            <a:ext cx="3204000" cy="369332"/>
          </a:xfrm>
          <a:prstGeom prst="rect">
            <a:avLst/>
          </a:prstGeom>
          <a:solidFill>
            <a:schemeClr val="bg1"/>
          </a:solidFill>
          <a:ln>
            <a:solidFill>
              <a:schemeClr val="tx1"/>
            </a:solidFill>
          </a:ln>
        </p:spPr>
        <p:txBody>
          <a:bodyPr wrap="square" rtlCol="0" anchor="ctr">
            <a:spAutoFit/>
          </a:bodyPr>
          <a:lstStyle/>
          <a:p>
            <a:r>
              <a:rPr lang="ja-JP" altLang="en-US" dirty="0" smtClean="0"/>
              <a:t>・再生</a:t>
            </a:r>
            <a:r>
              <a:rPr lang="ja-JP" altLang="en-US" dirty="0"/>
              <a:t>クラッシャラン（県内）</a:t>
            </a:r>
            <a:endParaRPr kumimoji="1" lang="ja-JP" altLang="en-US" dirty="0"/>
          </a:p>
        </p:txBody>
      </p:sp>
      <p:sp>
        <p:nvSpPr>
          <p:cNvPr id="12" name="テキスト ボックス 11"/>
          <p:cNvSpPr txBox="1"/>
          <p:nvPr/>
        </p:nvSpPr>
        <p:spPr>
          <a:xfrm>
            <a:off x="6230588" y="1184111"/>
            <a:ext cx="3204000" cy="576000"/>
          </a:xfrm>
          <a:prstGeom prst="rect">
            <a:avLst/>
          </a:prstGeom>
          <a:solidFill>
            <a:schemeClr val="bg1"/>
          </a:solidFill>
          <a:ln>
            <a:solidFill>
              <a:schemeClr val="tx1"/>
            </a:solidFill>
          </a:ln>
        </p:spPr>
        <p:txBody>
          <a:bodyPr wrap="square" rtlCol="0" anchor="ctr">
            <a:spAutoFit/>
          </a:bodyPr>
          <a:lstStyle/>
          <a:p>
            <a:r>
              <a:rPr lang="ja-JP" altLang="en-US" dirty="0"/>
              <a:t>・建設土木資材（県内）</a:t>
            </a:r>
          </a:p>
          <a:p>
            <a:r>
              <a:rPr lang="ja-JP" altLang="en-US" dirty="0"/>
              <a:t>・セメント原料（県外）</a:t>
            </a:r>
          </a:p>
        </p:txBody>
      </p:sp>
      <p:cxnSp>
        <p:nvCxnSpPr>
          <p:cNvPr id="15" name="直線矢印コネクタ 14"/>
          <p:cNvCxnSpPr>
            <a:endCxn id="11" idx="1"/>
          </p:cNvCxnSpPr>
          <p:nvPr/>
        </p:nvCxnSpPr>
        <p:spPr>
          <a:xfrm>
            <a:off x="5114364" y="970011"/>
            <a:ext cx="1116224" cy="0"/>
          </a:xfrm>
          <a:prstGeom prst="straightConnector1">
            <a:avLst/>
          </a:prstGeom>
          <a:ln w="381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a:off x="2198140" y="970011"/>
            <a:ext cx="1116224" cy="0"/>
          </a:xfrm>
          <a:prstGeom prst="straightConnector1">
            <a:avLst/>
          </a:prstGeom>
          <a:ln w="381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p:nvPr/>
        </p:nvCxnSpPr>
        <p:spPr>
          <a:xfrm>
            <a:off x="2198140" y="1515794"/>
            <a:ext cx="1116224"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p:nvPr/>
        </p:nvCxnSpPr>
        <p:spPr>
          <a:xfrm>
            <a:off x="5114364" y="1395841"/>
            <a:ext cx="1116224"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テキスト ボックス 22"/>
          <p:cNvSpPr txBox="1"/>
          <p:nvPr/>
        </p:nvSpPr>
        <p:spPr>
          <a:xfrm>
            <a:off x="6230588" y="1779037"/>
            <a:ext cx="3204000" cy="1116000"/>
          </a:xfrm>
          <a:prstGeom prst="rect">
            <a:avLst/>
          </a:prstGeom>
          <a:solidFill>
            <a:schemeClr val="bg1"/>
          </a:solidFill>
          <a:ln>
            <a:solidFill>
              <a:schemeClr val="tx1"/>
            </a:solidFill>
          </a:ln>
        </p:spPr>
        <p:txBody>
          <a:bodyPr wrap="square" rtlCol="0" anchor="ctr">
            <a:spAutoFit/>
          </a:bodyPr>
          <a:lstStyle/>
          <a:p>
            <a:r>
              <a:rPr lang="ja-JP" altLang="en-US" dirty="0"/>
              <a:t>・セメント原料（県外）</a:t>
            </a:r>
          </a:p>
          <a:p>
            <a:r>
              <a:rPr lang="ja-JP" altLang="en-US" dirty="0"/>
              <a:t>・バイオマス燃料（県内・県外）</a:t>
            </a:r>
          </a:p>
          <a:p>
            <a:r>
              <a:rPr lang="ja-JP" altLang="en-US" dirty="0"/>
              <a:t>・製紙原料（県内・県外）</a:t>
            </a:r>
          </a:p>
          <a:p>
            <a:r>
              <a:rPr lang="ja-JP" altLang="en-US" dirty="0"/>
              <a:t>・ｻｰﾏﾙﾘｻｲｸﾙ（県内・県外）</a:t>
            </a:r>
          </a:p>
        </p:txBody>
      </p:sp>
      <p:cxnSp>
        <p:nvCxnSpPr>
          <p:cNvPr id="24" name="直線矢印コネクタ 23"/>
          <p:cNvCxnSpPr/>
          <p:nvPr/>
        </p:nvCxnSpPr>
        <p:spPr>
          <a:xfrm>
            <a:off x="5114364" y="2371672"/>
            <a:ext cx="1116224"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5" name="テキスト ボックス 24"/>
          <p:cNvSpPr txBox="1"/>
          <p:nvPr/>
        </p:nvSpPr>
        <p:spPr>
          <a:xfrm>
            <a:off x="3314364" y="1967611"/>
            <a:ext cx="1800000" cy="828000"/>
          </a:xfrm>
          <a:prstGeom prst="rect">
            <a:avLst/>
          </a:prstGeom>
          <a:solidFill>
            <a:schemeClr val="bg1"/>
          </a:solidFill>
          <a:ln>
            <a:solidFill>
              <a:schemeClr val="tx1"/>
            </a:solidFill>
          </a:ln>
        </p:spPr>
        <p:txBody>
          <a:bodyPr wrap="square" rtlCol="0" anchor="ctr">
            <a:spAutoFit/>
          </a:bodyPr>
          <a:lstStyle/>
          <a:p>
            <a:pPr algn="ctr"/>
            <a:r>
              <a:rPr kumimoji="1" lang="ja-JP" altLang="en-US" dirty="0" smtClean="0"/>
              <a:t>破砕処理</a:t>
            </a:r>
            <a:endParaRPr kumimoji="1" lang="en-US" altLang="ja-JP" dirty="0" smtClean="0"/>
          </a:p>
          <a:p>
            <a:pPr algn="ctr"/>
            <a:r>
              <a:rPr lang="ja-JP" altLang="en-US" dirty="0" smtClean="0"/>
              <a:t>（県内）</a:t>
            </a:r>
            <a:endParaRPr kumimoji="1" lang="ja-JP" altLang="en-US" dirty="0"/>
          </a:p>
        </p:txBody>
      </p:sp>
      <p:sp>
        <p:nvSpPr>
          <p:cNvPr id="27" name="テキスト ボックス 26"/>
          <p:cNvSpPr txBox="1"/>
          <p:nvPr/>
        </p:nvSpPr>
        <p:spPr>
          <a:xfrm>
            <a:off x="398140" y="2113112"/>
            <a:ext cx="1800000" cy="646331"/>
          </a:xfrm>
          <a:prstGeom prst="rect">
            <a:avLst/>
          </a:prstGeom>
          <a:noFill/>
          <a:ln>
            <a:solidFill>
              <a:schemeClr val="tx1"/>
            </a:solidFill>
          </a:ln>
        </p:spPr>
        <p:txBody>
          <a:bodyPr wrap="square" rtlCol="0" anchor="ctr">
            <a:spAutoFit/>
          </a:bodyPr>
          <a:lstStyle/>
          <a:p>
            <a:pPr algn="ctr"/>
            <a:r>
              <a:rPr lang="ja-JP" altLang="en-US" dirty="0"/>
              <a:t>木</a:t>
            </a:r>
            <a:r>
              <a:rPr lang="ja-JP" altLang="en-US" dirty="0" err="1" smtClean="0"/>
              <a:t>くず</a:t>
            </a:r>
            <a:endParaRPr lang="en-US" altLang="ja-JP" dirty="0" smtClean="0"/>
          </a:p>
          <a:p>
            <a:pPr algn="ctr"/>
            <a:r>
              <a:rPr kumimoji="1" lang="en-US" altLang="ja-JP" dirty="0" smtClean="0"/>
              <a:t>456</a:t>
            </a:r>
            <a:r>
              <a:rPr kumimoji="1" lang="ja-JP" altLang="en-US" dirty="0" smtClean="0"/>
              <a:t>千</a:t>
            </a:r>
            <a:r>
              <a:rPr kumimoji="1" lang="en-US" altLang="ja-JP" dirty="0" smtClean="0"/>
              <a:t>t(15.7%)</a:t>
            </a:r>
            <a:endParaRPr kumimoji="1" lang="ja-JP" altLang="en-US" dirty="0"/>
          </a:p>
        </p:txBody>
      </p:sp>
      <p:cxnSp>
        <p:nvCxnSpPr>
          <p:cNvPr id="28" name="直線矢印コネクタ 27"/>
          <p:cNvCxnSpPr/>
          <p:nvPr/>
        </p:nvCxnSpPr>
        <p:spPr>
          <a:xfrm>
            <a:off x="2198140" y="2371193"/>
            <a:ext cx="1116224"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6230588" y="2935178"/>
            <a:ext cx="3204000" cy="1404000"/>
          </a:xfrm>
          <a:prstGeom prst="rect">
            <a:avLst/>
          </a:prstGeom>
          <a:solidFill>
            <a:schemeClr val="bg1"/>
          </a:solidFill>
          <a:ln>
            <a:solidFill>
              <a:schemeClr val="tx1"/>
            </a:solidFill>
          </a:ln>
        </p:spPr>
        <p:txBody>
          <a:bodyPr wrap="square" rtlCol="0" anchor="ctr">
            <a:spAutoFit/>
          </a:bodyPr>
          <a:lstStyle/>
          <a:p>
            <a:r>
              <a:rPr lang="ja-JP" altLang="en-US" dirty="0"/>
              <a:t>・最終処分場埋立（県内）</a:t>
            </a:r>
          </a:p>
          <a:p>
            <a:r>
              <a:rPr lang="ja-JP" altLang="en-US" dirty="0"/>
              <a:t>・ｻｰﾏﾙﾘｻｲｸﾙ（県内・県外）</a:t>
            </a:r>
          </a:p>
          <a:p>
            <a:r>
              <a:rPr lang="ja-JP" altLang="en-US" dirty="0"/>
              <a:t>・再資源化（県内）</a:t>
            </a:r>
          </a:p>
          <a:p>
            <a:r>
              <a:rPr lang="ja-JP" altLang="en-US" dirty="0"/>
              <a:t>・セメント原燃料（県外）</a:t>
            </a:r>
          </a:p>
          <a:p>
            <a:r>
              <a:rPr lang="ja-JP" altLang="en-US" dirty="0"/>
              <a:t>・</a:t>
            </a:r>
            <a:r>
              <a:rPr lang="en-US" altLang="ja-JP" dirty="0"/>
              <a:t>RPF</a:t>
            </a:r>
            <a:r>
              <a:rPr lang="ja-JP" altLang="en-US" dirty="0"/>
              <a:t>（固形燃料）（県内・県外）</a:t>
            </a:r>
          </a:p>
        </p:txBody>
      </p:sp>
      <p:cxnSp>
        <p:nvCxnSpPr>
          <p:cNvPr id="30" name="直線矢印コネクタ 29"/>
          <p:cNvCxnSpPr/>
          <p:nvPr/>
        </p:nvCxnSpPr>
        <p:spPr>
          <a:xfrm>
            <a:off x="5114364" y="3642778"/>
            <a:ext cx="1116224" cy="0"/>
          </a:xfrm>
          <a:prstGeom prst="straightConnector1">
            <a:avLst/>
          </a:prstGeom>
          <a:ln w="38100">
            <a:solidFill>
              <a:schemeClr val="accent4"/>
            </a:solidFill>
            <a:tailEnd type="arrow"/>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3314364" y="3319612"/>
            <a:ext cx="1800000" cy="646331"/>
          </a:xfrm>
          <a:prstGeom prst="rect">
            <a:avLst/>
          </a:prstGeom>
          <a:solidFill>
            <a:schemeClr val="bg1"/>
          </a:solidFill>
          <a:ln>
            <a:solidFill>
              <a:schemeClr val="tx1"/>
            </a:solidFill>
          </a:ln>
        </p:spPr>
        <p:txBody>
          <a:bodyPr wrap="square" rtlCol="0" anchor="ctr">
            <a:spAutoFit/>
          </a:bodyPr>
          <a:lstStyle/>
          <a:p>
            <a:pPr algn="ctr"/>
            <a:r>
              <a:rPr lang="ja-JP" altLang="en-US" dirty="0"/>
              <a:t>選別</a:t>
            </a:r>
            <a:r>
              <a:rPr kumimoji="1" lang="ja-JP" altLang="en-US" dirty="0" smtClean="0"/>
              <a:t>処理</a:t>
            </a:r>
            <a:endParaRPr kumimoji="1" lang="en-US" altLang="ja-JP" dirty="0" smtClean="0"/>
          </a:p>
          <a:p>
            <a:pPr algn="ctr"/>
            <a:r>
              <a:rPr lang="ja-JP" altLang="en-US" dirty="0" smtClean="0"/>
              <a:t>（県内</a:t>
            </a:r>
            <a:r>
              <a:rPr lang="ja-JP" altLang="en-US" dirty="0"/>
              <a:t>＋</a:t>
            </a:r>
            <a:r>
              <a:rPr lang="ja-JP" altLang="en-US" dirty="0" smtClean="0"/>
              <a:t>県外）</a:t>
            </a:r>
            <a:endParaRPr kumimoji="1" lang="ja-JP" altLang="en-US" dirty="0"/>
          </a:p>
        </p:txBody>
      </p:sp>
      <p:sp>
        <p:nvSpPr>
          <p:cNvPr id="32" name="テキスト ボックス 31"/>
          <p:cNvSpPr txBox="1"/>
          <p:nvPr/>
        </p:nvSpPr>
        <p:spPr>
          <a:xfrm>
            <a:off x="398140" y="3181114"/>
            <a:ext cx="1800000" cy="923330"/>
          </a:xfrm>
          <a:prstGeom prst="rect">
            <a:avLst/>
          </a:prstGeom>
          <a:noFill/>
          <a:ln>
            <a:solidFill>
              <a:schemeClr val="tx1"/>
            </a:solidFill>
          </a:ln>
        </p:spPr>
        <p:txBody>
          <a:bodyPr wrap="square" rtlCol="0" anchor="ctr">
            <a:spAutoFit/>
          </a:bodyPr>
          <a:lstStyle/>
          <a:p>
            <a:pPr algn="ctr"/>
            <a:r>
              <a:rPr lang="ja-JP" altLang="en-US" dirty="0" smtClean="0"/>
              <a:t>混合廃棄物</a:t>
            </a:r>
            <a:endParaRPr lang="en-US" altLang="ja-JP" dirty="0" smtClean="0"/>
          </a:p>
          <a:p>
            <a:pPr algn="ctr"/>
            <a:r>
              <a:rPr kumimoji="1" lang="ja-JP" altLang="en-US" dirty="0" smtClean="0"/>
              <a:t>（解体残さ）</a:t>
            </a:r>
            <a:endParaRPr kumimoji="1" lang="en-US" altLang="ja-JP" dirty="0" smtClean="0"/>
          </a:p>
          <a:p>
            <a:pPr algn="ctr"/>
            <a:r>
              <a:rPr lang="en-US" altLang="ja-JP" dirty="0" smtClean="0"/>
              <a:t>416</a:t>
            </a:r>
            <a:r>
              <a:rPr lang="ja-JP" altLang="en-US" dirty="0" smtClean="0"/>
              <a:t>千</a:t>
            </a:r>
            <a:r>
              <a:rPr lang="en-US" altLang="ja-JP" dirty="0" smtClean="0"/>
              <a:t>t(14.4%)</a:t>
            </a:r>
            <a:endParaRPr kumimoji="1" lang="ja-JP" altLang="en-US" dirty="0"/>
          </a:p>
        </p:txBody>
      </p:sp>
      <p:cxnSp>
        <p:nvCxnSpPr>
          <p:cNvPr id="33" name="直線矢印コネクタ 32"/>
          <p:cNvCxnSpPr/>
          <p:nvPr/>
        </p:nvCxnSpPr>
        <p:spPr>
          <a:xfrm>
            <a:off x="2198140" y="3625160"/>
            <a:ext cx="1116224" cy="0"/>
          </a:xfrm>
          <a:prstGeom prst="straightConnector1">
            <a:avLst/>
          </a:prstGeom>
          <a:ln w="38100">
            <a:solidFill>
              <a:schemeClr val="accent4"/>
            </a:solidFill>
            <a:tailEnd type="arrow"/>
          </a:ln>
        </p:spPr>
        <p:style>
          <a:lnRef idx="1">
            <a:schemeClr val="accent1"/>
          </a:lnRef>
          <a:fillRef idx="0">
            <a:schemeClr val="accent1"/>
          </a:fillRef>
          <a:effectRef idx="0">
            <a:schemeClr val="accent1"/>
          </a:effectRef>
          <a:fontRef idx="minor">
            <a:schemeClr val="tx1"/>
          </a:fontRef>
        </p:style>
      </p:cxnSp>
      <p:sp>
        <p:nvSpPr>
          <p:cNvPr id="35" name="テキスト ボックス 34"/>
          <p:cNvSpPr txBox="1"/>
          <p:nvPr/>
        </p:nvSpPr>
        <p:spPr>
          <a:xfrm>
            <a:off x="6230588" y="4385277"/>
            <a:ext cx="3204000" cy="828000"/>
          </a:xfrm>
          <a:prstGeom prst="rect">
            <a:avLst/>
          </a:prstGeom>
          <a:solidFill>
            <a:schemeClr val="bg1"/>
          </a:solidFill>
          <a:ln>
            <a:solidFill>
              <a:schemeClr val="tx1"/>
            </a:solidFill>
          </a:ln>
        </p:spPr>
        <p:txBody>
          <a:bodyPr wrap="square" rtlCol="0" anchor="ctr">
            <a:spAutoFit/>
          </a:bodyPr>
          <a:lstStyle/>
          <a:p>
            <a:r>
              <a:rPr lang="ja-JP" altLang="en-US" dirty="0"/>
              <a:t>・焼却（県内・県外）</a:t>
            </a:r>
          </a:p>
          <a:p>
            <a:r>
              <a:rPr lang="ja-JP" altLang="en-US" dirty="0"/>
              <a:t>・ｻｰﾏﾙﾘｻｲｸﾙ（県内・県外）</a:t>
            </a:r>
          </a:p>
          <a:p>
            <a:r>
              <a:rPr lang="ja-JP" altLang="en-US" dirty="0"/>
              <a:t>・</a:t>
            </a:r>
            <a:r>
              <a:rPr lang="en-US" altLang="ja-JP" dirty="0"/>
              <a:t>RPF</a:t>
            </a:r>
            <a:r>
              <a:rPr lang="ja-JP" altLang="en-US" dirty="0"/>
              <a:t>（固形燃料）（県内・県外）</a:t>
            </a:r>
          </a:p>
        </p:txBody>
      </p:sp>
      <p:sp>
        <p:nvSpPr>
          <p:cNvPr id="36" name="テキスト ボックス 35"/>
          <p:cNvSpPr txBox="1"/>
          <p:nvPr/>
        </p:nvSpPr>
        <p:spPr>
          <a:xfrm>
            <a:off x="398140" y="4412491"/>
            <a:ext cx="1800000" cy="646331"/>
          </a:xfrm>
          <a:prstGeom prst="rect">
            <a:avLst/>
          </a:prstGeom>
          <a:noFill/>
          <a:ln>
            <a:solidFill>
              <a:schemeClr val="tx1"/>
            </a:solidFill>
          </a:ln>
        </p:spPr>
        <p:txBody>
          <a:bodyPr wrap="square" rtlCol="0" anchor="ctr">
            <a:spAutoFit/>
          </a:bodyPr>
          <a:lstStyle/>
          <a:p>
            <a:pPr algn="ctr"/>
            <a:r>
              <a:rPr lang="ja-JP" altLang="en-US" dirty="0" smtClean="0"/>
              <a:t>可燃物</a:t>
            </a:r>
            <a:endParaRPr lang="en-US" altLang="ja-JP" dirty="0" smtClean="0"/>
          </a:p>
          <a:p>
            <a:pPr algn="ctr"/>
            <a:r>
              <a:rPr kumimoji="1" lang="en-US" altLang="ja-JP" dirty="0" smtClean="0"/>
              <a:t>131</a:t>
            </a:r>
            <a:r>
              <a:rPr kumimoji="1" lang="ja-JP" altLang="en-US" dirty="0" smtClean="0"/>
              <a:t>千</a:t>
            </a:r>
            <a:r>
              <a:rPr kumimoji="1" lang="en-US" altLang="ja-JP" dirty="0" smtClean="0"/>
              <a:t>t(4.5%)</a:t>
            </a:r>
            <a:endParaRPr kumimoji="1" lang="ja-JP" altLang="en-US" dirty="0"/>
          </a:p>
        </p:txBody>
      </p:sp>
      <p:cxnSp>
        <p:nvCxnSpPr>
          <p:cNvPr id="37" name="直線矢印コネクタ 36"/>
          <p:cNvCxnSpPr/>
          <p:nvPr/>
        </p:nvCxnSpPr>
        <p:spPr>
          <a:xfrm>
            <a:off x="2198140" y="4794328"/>
            <a:ext cx="4032448"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398140" y="5110085"/>
            <a:ext cx="1800000" cy="646331"/>
          </a:xfrm>
          <a:prstGeom prst="rect">
            <a:avLst/>
          </a:prstGeom>
          <a:noFill/>
          <a:ln>
            <a:solidFill>
              <a:schemeClr val="tx1"/>
            </a:solidFill>
          </a:ln>
        </p:spPr>
        <p:txBody>
          <a:bodyPr wrap="square" rtlCol="0" anchor="ctr">
            <a:spAutoFit/>
          </a:bodyPr>
          <a:lstStyle/>
          <a:p>
            <a:pPr algn="ctr"/>
            <a:r>
              <a:rPr lang="ja-JP" altLang="en-US" dirty="0"/>
              <a:t>金属</a:t>
            </a:r>
            <a:r>
              <a:rPr lang="ja-JP" altLang="en-US" dirty="0" err="1" smtClean="0"/>
              <a:t>くず</a:t>
            </a:r>
            <a:endParaRPr lang="en-US" altLang="ja-JP" dirty="0" smtClean="0"/>
          </a:p>
          <a:p>
            <a:pPr algn="ctr"/>
            <a:r>
              <a:rPr kumimoji="1" lang="en-US" altLang="ja-JP" dirty="0" smtClean="0"/>
              <a:t>14</a:t>
            </a:r>
            <a:r>
              <a:rPr kumimoji="1" lang="ja-JP" altLang="en-US" dirty="0" smtClean="0"/>
              <a:t>千</a:t>
            </a:r>
            <a:r>
              <a:rPr kumimoji="1" lang="en-US" altLang="ja-JP" dirty="0" smtClean="0"/>
              <a:t>t(0.5%)</a:t>
            </a:r>
            <a:endParaRPr kumimoji="1" lang="ja-JP" altLang="en-US" dirty="0"/>
          </a:p>
        </p:txBody>
      </p:sp>
      <p:cxnSp>
        <p:nvCxnSpPr>
          <p:cNvPr id="39" name="直線矢印コネクタ 38"/>
          <p:cNvCxnSpPr/>
          <p:nvPr/>
        </p:nvCxnSpPr>
        <p:spPr>
          <a:xfrm>
            <a:off x="2198140" y="5429769"/>
            <a:ext cx="4032448" cy="0"/>
          </a:xfrm>
          <a:prstGeom prst="straightConnector1">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40" name="テキスト ボックス 39"/>
          <p:cNvSpPr txBox="1"/>
          <p:nvPr/>
        </p:nvSpPr>
        <p:spPr>
          <a:xfrm>
            <a:off x="6230588" y="5248584"/>
            <a:ext cx="3204000" cy="369332"/>
          </a:xfrm>
          <a:prstGeom prst="rect">
            <a:avLst/>
          </a:prstGeom>
          <a:solidFill>
            <a:schemeClr val="bg1"/>
          </a:solidFill>
          <a:ln>
            <a:solidFill>
              <a:schemeClr val="tx1"/>
            </a:solidFill>
          </a:ln>
        </p:spPr>
        <p:txBody>
          <a:bodyPr wrap="square" rtlCol="0" anchor="ctr">
            <a:spAutoFit/>
          </a:bodyPr>
          <a:lstStyle/>
          <a:p>
            <a:r>
              <a:rPr lang="ja-JP" altLang="en-US" dirty="0" smtClean="0"/>
              <a:t>・再資源化（</a:t>
            </a:r>
            <a:r>
              <a:rPr lang="ja-JP" altLang="en-US" dirty="0"/>
              <a:t>県内）</a:t>
            </a:r>
            <a:endParaRPr kumimoji="1" lang="ja-JP" altLang="en-US" dirty="0"/>
          </a:p>
        </p:txBody>
      </p:sp>
      <p:sp>
        <p:nvSpPr>
          <p:cNvPr id="41" name="テキスト ボックス 40"/>
          <p:cNvSpPr txBox="1"/>
          <p:nvPr/>
        </p:nvSpPr>
        <p:spPr>
          <a:xfrm>
            <a:off x="398140" y="5814804"/>
            <a:ext cx="1800000" cy="646331"/>
          </a:xfrm>
          <a:prstGeom prst="rect">
            <a:avLst/>
          </a:prstGeom>
          <a:noFill/>
          <a:ln>
            <a:solidFill>
              <a:schemeClr val="tx1"/>
            </a:solidFill>
          </a:ln>
        </p:spPr>
        <p:txBody>
          <a:bodyPr wrap="square" rtlCol="0" anchor="ctr">
            <a:spAutoFit/>
          </a:bodyPr>
          <a:lstStyle/>
          <a:p>
            <a:pPr algn="ctr"/>
            <a:r>
              <a:rPr lang="ja-JP" altLang="en-US" dirty="0" smtClean="0"/>
              <a:t>その他</a:t>
            </a:r>
            <a:endParaRPr lang="en-US" altLang="ja-JP" dirty="0" smtClean="0"/>
          </a:p>
          <a:p>
            <a:pPr algn="ctr"/>
            <a:r>
              <a:rPr kumimoji="1" lang="en-US" altLang="ja-JP" dirty="0" smtClean="0"/>
              <a:t>208</a:t>
            </a:r>
            <a:r>
              <a:rPr kumimoji="1" lang="ja-JP" altLang="en-US" dirty="0" smtClean="0"/>
              <a:t>千</a:t>
            </a:r>
            <a:r>
              <a:rPr kumimoji="1" lang="en-US" altLang="ja-JP" dirty="0" smtClean="0"/>
              <a:t>t(7.2%)</a:t>
            </a:r>
            <a:endParaRPr kumimoji="1" lang="ja-JP" altLang="en-US" dirty="0"/>
          </a:p>
        </p:txBody>
      </p:sp>
      <p:sp>
        <p:nvSpPr>
          <p:cNvPr id="42" name="テキスト ボックス 41"/>
          <p:cNvSpPr txBox="1"/>
          <p:nvPr/>
        </p:nvSpPr>
        <p:spPr>
          <a:xfrm>
            <a:off x="6230588" y="5646240"/>
            <a:ext cx="3204000" cy="923330"/>
          </a:xfrm>
          <a:prstGeom prst="rect">
            <a:avLst/>
          </a:prstGeom>
          <a:solidFill>
            <a:schemeClr val="bg1"/>
          </a:solidFill>
          <a:ln>
            <a:solidFill>
              <a:schemeClr val="tx1"/>
            </a:solidFill>
          </a:ln>
        </p:spPr>
        <p:txBody>
          <a:bodyPr wrap="square" rtlCol="0" anchor="ctr">
            <a:spAutoFit/>
          </a:bodyPr>
          <a:lstStyle/>
          <a:p>
            <a:r>
              <a:rPr lang="ja-JP" altLang="en-US" dirty="0"/>
              <a:t>・焼却（県内・県外）</a:t>
            </a:r>
          </a:p>
          <a:p>
            <a:r>
              <a:rPr lang="ja-JP" altLang="en-US" dirty="0"/>
              <a:t>・ｻｰﾏﾙﾘｻｲｸﾙ（県内・県外）</a:t>
            </a:r>
          </a:p>
          <a:p>
            <a:r>
              <a:rPr lang="ja-JP" altLang="en-US" dirty="0"/>
              <a:t>・最終処分場埋立（県内・県外）</a:t>
            </a:r>
          </a:p>
        </p:txBody>
      </p:sp>
      <p:cxnSp>
        <p:nvCxnSpPr>
          <p:cNvPr id="43" name="直線矢印コネクタ 42"/>
          <p:cNvCxnSpPr/>
          <p:nvPr/>
        </p:nvCxnSpPr>
        <p:spPr>
          <a:xfrm>
            <a:off x="2198140" y="6112569"/>
            <a:ext cx="4032448" cy="0"/>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46" name="正方形/長方形 45"/>
          <p:cNvSpPr>
            <a:spLocks noChangeArrowheads="1"/>
          </p:cNvSpPr>
          <p:nvPr/>
        </p:nvSpPr>
        <p:spPr bwMode="auto">
          <a:xfrm>
            <a:off x="2239188" y="6366047"/>
            <a:ext cx="14741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ja-JP" altLang="en-US" sz="1800" dirty="0" smtClean="0">
                <a:latin typeface="Meiryo UI" pitchFamily="50" charset="-128"/>
                <a:ea typeface="Meiryo UI" pitchFamily="50" charset="-128"/>
                <a:cs typeface="Meiryo UI" pitchFamily="50" charset="-128"/>
              </a:rPr>
              <a:t>計</a:t>
            </a:r>
            <a:r>
              <a:rPr lang="en-US" altLang="ja-JP" sz="1800" dirty="0" smtClean="0">
                <a:latin typeface="Meiryo UI" pitchFamily="50" charset="-128"/>
                <a:ea typeface="Meiryo UI" pitchFamily="50" charset="-128"/>
                <a:cs typeface="Meiryo UI" pitchFamily="50" charset="-128"/>
              </a:rPr>
              <a:t>289</a:t>
            </a:r>
            <a:r>
              <a:rPr lang="ja-JP" altLang="en-US" sz="1800" dirty="0" smtClean="0">
                <a:latin typeface="Meiryo UI" pitchFamily="50" charset="-128"/>
                <a:ea typeface="Meiryo UI" pitchFamily="50" charset="-128"/>
                <a:cs typeface="Meiryo UI" pitchFamily="50" charset="-128"/>
              </a:rPr>
              <a:t>万</a:t>
            </a:r>
            <a:r>
              <a:rPr lang="en-US" altLang="ja-JP" sz="1800" dirty="0" smtClean="0">
                <a:latin typeface="Meiryo UI" pitchFamily="50" charset="-128"/>
                <a:ea typeface="Meiryo UI" pitchFamily="50" charset="-128"/>
                <a:cs typeface="Meiryo UI" pitchFamily="50" charset="-128"/>
              </a:rPr>
              <a:t>t</a:t>
            </a:r>
          </a:p>
        </p:txBody>
      </p:sp>
      <p:sp>
        <p:nvSpPr>
          <p:cNvPr id="3" name="テキスト ボックス 2"/>
          <p:cNvSpPr txBox="1"/>
          <p:nvPr/>
        </p:nvSpPr>
        <p:spPr>
          <a:xfrm>
            <a:off x="4613406" y="6630743"/>
            <a:ext cx="5976664" cy="261610"/>
          </a:xfrm>
          <a:prstGeom prst="rect">
            <a:avLst/>
          </a:prstGeom>
          <a:noFill/>
        </p:spPr>
        <p:txBody>
          <a:bodyPr wrap="square" rtlCol="0">
            <a:spAutoFit/>
          </a:bodyPr>
          <a:lstStyle/>
          <a:p>
            <a:r>
              <a:rPr lang="en-US" altLang="ja-JP" sz="1100" dirty="0" smtClean="0">
                <a:latin typeface="+mj-ea"/>
                <a:ea typeface="+mj-ea"/>
              </a:rPr>
              <a:t>※</a:t>
            </a:r>
            <a:r>
              <a:rPr lang="zh-TW" altLang="en-US" sz="1100" dirty="0" smtClean="0">
                <a:latin typeface="+mj-ea"/>
                <a:ea typeface="+mj-ea"/>
              </a:rPr>
              <a:t>熊本県</a:t>
            </a:r>
            <a:r>
              <a:rPr lang="zh-TW" altLang="en-US" sz="1100" dirty="0">
                <a:latin typeface="+mj-ea"/>
                <a:ea typeface="+mj-ea"/>
              </a:rPr>
              <a:t>災害廃棄物処理実行計画 </a:t>
            </a:r>
            <a:r>
              <a:rPr lang="ja-JP" altLang="en-US" sz="1100" dirty="0" smtClean="0">
                <a:latin typeface="+mj-ea"/>
                <a:ea typeface="+mj-ea"/>
              </a:rPr>
              <a:t>第 </a:t>
            </a:r>
            <a:r>
              <a:rPr lang="ja-JP" altLang="en-US" sz="1100" dirty="0">
                <a:latin typeface="+mj-ea"/>
                <a:ea typeface="+mj-ea"/>
              </a:rPr>
              <a:t>２ </a:t>
            </a:r>
            <a:r>
              <a:rPr lang="ja-JP" altLang="en-US" sz="1100" dirty="0" smtClean="0">
                <a:latin typeface="+mj-ea"/>
                <a:ea typeface="+mj-ea"/>
              </a:rPr>
              <a:t>版（平成</a:t>
            </a:r>
            <a:r>
              <a:rPr lang="en-US" altLang="ja-JP" sz="1100" dirty="0" smtClean="0">
                <a:latin typeface="+mj-ea"/>
                <a:ea typeface="+mj-ea"/>
              </a:rPr>
              <a:t>29</a:t>
            </a:r>
            <a:r>
              <a:rPr lang="ja-JP" altLang="en-US" sz="1100" dirty="0" smtClean="0">
                <a:latin typeface="+mj-ea"/>
                <a:ea typeface="+mj-ea"/>
              </a:rPr>
              <a:t>年６月改訂）  を基に作成</a:t>
            </a:r>
            <a:endParaRPr kumimoji="1" lang="ja-JP" altLang="en-US" sz="1100" dirty="0">
              <a:latin typeface="+mj-ea"/>
              <a:ea typeface="+mj-ea"/>
            </a:endParaRPr>
          </a:p>
        </p:txBody>
      </p:sp>
    </p:spTree>
    <p:extLst>
      <p:ext uri="{BB962C8B-B14F-4D97-AF65-F5344CB8AC3E}">
        <p14:creationId xmlns:p14="http://schemas.microsoft.com/office/powerpoint/2010/main" val="41290125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1C4DDC-B5CC-472F-B3BC-31FEA4AE1936}" type="slidenum">
              <a:rPr kumimoji="1" lang="ja-JP" altLang="en-US" sz="18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1" lang="ja-JP" altLang="en-US" sz="18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5" name="正方形/長方形 4"/>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cs typeface="+mn-cs"/>
              </a:rPr>
              <a:t>災害廃棄物</a:t>
            </a:r>
            <a:r>
              <a:rPr kumimoji="1" lang="ja-JP" altLang="en-US" sz="2000" b="0" i="0" u="none" strike="noStrike" kern="1200" cap="none" spc="0" normalizeH="0" baseline="0" noProof="0" dirty="0" smtClean="0">
                <a:ln>
                  <a:noFill/>
                </a:ln>
                <a:solidFill>
                  <a:prstClr val="white"/>
                </a:solidFill>
                <a:effectLst/>
                <a:uLnTx/>
                <a:uFillTx/>
                <a:latin typeface="ＭＳ Ｐゴシック" panose="020B0600070205080204" pitchFamily="50" charset="-128"/>
                <a:ea typeface="ＭＳ Ｐゴシック" panose="020B0600070205080204" pitchFamily="50" charset="-128"/>
                <a:cs typeface="+mn-cs"/>
              </a:rPr>
              <a:t>処理のタイムライン（概要）</a:t>
            </a:r>
            <a:endParaRPr kumimoji="1" lang="ja-JP" altLang="en-US" sz="2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6" name="正方形/長方形 5"/>
          <p:cNvSpPr>
            <a:spLocks noChangeArrowheads="1"/>
          </p:cNvSpPr>
          <p:nvPr/>
        </p:nvSpPr>
        <p:spPr bwMode="auto">
          <a:xfrm>
            <a:off x="8430" y="463283"/>
            <a:ext cx="35903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800" b="0" i="0" u="none" strike="noStrike" kern="1200" cap="none" spc="0" normalizeH="0" baseline="0" noProof="0" dirty="0" smtClean="0">
                <a:ln>
                  <a:noFill/>
                </a:ln>
                <a:solidFill>
                  <a:prstClr val="black"/>
                </a:solidFill>
                <a:effectLst/>
                <a:uLnTx/>
                <a:uFillTx/>
                <a:latin typeface="Meiryo UI" pitchFamily="50" charset="-128"/>
                <a:ea typeface="Meiryo UI" pitchFamily="50" charset="-128"/>
                <a:cs typeface="Meiryo UI" pitchFamily="50" charset="-128"/>
              </a:rPr>
              <a:t>熊本県のタイムライン概要</a:t>
            </a:r>
            <a:endParaRPr kumimoji="1" lang="en-US" altLang="ja-JP" sz="1800" b="0" i="0" u="none" strike="noStrike" kern="1200" cap="none" spc="0" normalizeH="0" baseline="0" noProof="0" dirty="0" smtClean="0">
              <a:ln>
                <a:noFill/>
              </a:ln>
              <a:solidFill>
                <a:prstClr val="black"/>
              </a:solidFill>
              <a:effectLst/>
              <a:uLnTx/>
              <a:uFillTx/>
              <a:latin typeface="Meiryo UI" pitchFamily="50" charset="-128"/>
              <a:ea typeface="Meiryo UI" pitchFamily="50" charset="-128"/>
              <a:cs typeface="Meiryo UI" pitchFamily="50" charset="-128"/>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88" y="821040"/>
            <a:ext cx="9823475" cy="5742032"/>
          </a:xfrm>
          <a:prstGeom prst="rect">
            <a:avLst/>
          </a:prstGeom>
          <a:solidFill>
            <a:schemeClr val="bg1"/>
          </a:solidFill>
          <a:ln>
            <a:noFill/>
          </a:ln>
          <a:effectLst/>
        </p:spPr>
      </p:pic>
      <p:sp>
        <p:nvSpPr>
          <p:cNvPr id="3" name="テキスト ボックス 2"/>
          <p:cNvSpPr txBox="1"/>
          <p:nvPr/>
        </p:nvSpPr>
        <p:spPr>
          <a:xfrm>
            <a:off x="6465168" y="6563072"/>
            <a:ext cx="324035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rPr>
              <a:t>※</a:t>
            </a:r>
            <a:r>
              <a:rPr kumimoji="1" lang="ja-JP" altLang="en-US" sz="1200" b="0" i="0" u="none"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rPr>
              <a:t>熊本県担当者へのヒアリングを基に作成</a:t>
            </a:r>
            <a:endParaRPr kumimoji="1" lang="ja-JP" altLang="en-US" sz="12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4" name="正方形/長方形 3"/>
          <p:cNvSpPr/>
          <p:nvPr/>
        </p:nvSpPr>
        <p:spPr>
          <a:xfrm>
            <a:off x="3786014" y="4067547"/>
            <a:ext cx="1476000" cy="3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3786014" y="3282916"/>
            <a:ext cx="1440160" cy="252000"/>
          </a:xfrm>
          <a:prstGeom prst="rect">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sz="600" dirty="0">
              <a:solidFill>
                <a:schemeClr val="tx1"/>
              </a:solidFill>
            </a:endParaRPr>
          </a:p>
        </p:txBody>
      </p:sp>
      <p:sp>
        <p:nvSpPr>
          <p:cNvPr id="9" name="テキスト ボックス 8"/>
          <p:cNvSpPr txBox="1"/>
          <p:nvPr/>
        </p:nvSpPr>
        <p:spPr>
          <a:xfrm>
            <a:off x="3719339" y="3316583"/>
            <a:ext cx="1936391" cy="184666"/>
          </a:xfrm>
          <a:prstGeom prst="rect">
            <a:avLst/>
          </a:prstGeom>
          <a:noFill/>
        </p:spPr>
        <p:txBody>
          <a:bodyPr wrap="square" rtlCol="0">
            <a:spAutoFit/>
          </a:bodyPr>
          <a:lstStyle/>
          <a:p>
            <a:r>
              <a:rPr lang="ja-JP" altLang="en-US" sz="600" dirty="0" smtClean="0">
                <a:latin typeface="+mn-ea"/>
              </a:rPr>
              <a:t>・二次</a:t>
            </a:r>
            <a:r>
              <a:rPr lang="ja-JP" altLang="en-US" sz="600" dirty="0">
                <a:latin typeface="+mn-ea"/>
              </a:rPr>
              <a:t>仮置場の設置を</a:t>
            </a:r>
            <a:r>
              <a:rPr lang="ja-JP" altLang="en-US" sz="600" dirty="0" smtClean="0">
                <a:latin typeface="+mn-ea"/>
              </a:rPr>
              <a:t>決定</a:t>
            </a:r>
            <a:endParaRPr kumimoji="1" lang="ja-JP" altLang="en-US" sz="1400" dirty="0">
              <a:latin typeface="+mn-ea"/>
            </a:endParaRPr>
          </a:p>
        </p:txBody>
      </p:sp>
      <p:sp>
        <p:nvSpPr>
          <p:cNvPr id="10" name="正方形/長方形 9"/>
          <p:cNvSpPr/>
          <p:nvPr/>
        </p:nvSpPr>
        <p:spPr>
          <a:xfrm>
            <a:off x="723578" y="1366168"/>
            <a:ext cx="1458000" cy="288032"/>
          </a:xfrm>
          <a:prstGeom prst="rect">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sz="600" dirty="0">
              <a:solidFill>
                <a:schemeClr val="tx1"/>
              </a:solidFill>
            </a:endParaRPr>
          </a:p>
        </p:txBody>
      </p:sp>
      <p:sp>
        <p:nvSpPr>
          <p:cNvPr id="11" name="テキスト ボックス 10"/>
          <p:cNvSpPr txBox="1"/>
          <p:nvPr/>
        </p:nvSpPr>
        <p:spPr>
          <a:xfrm>
            <a:off x="723579" y="1366168"/>
            <a:ext cx="1565126" cy="276999"/>
          </a:xfrm>
          <a:prstGeom prst="rect">
            <a:avLst/>
          </a:prstGeom>
          <a:noFill/>
        </p:spPr>
        <p:txBody>
          <a:bodyPr wrap="square" rtlCol="0">
            <a:spAutoFit/>
          </a:bodyPr>
          <a:lstStyle/>
          <a:p>
            <a:r>
              <a:rPr lang="ja-JP" altLang="en-US" sz="600" dirty="0" smtClean="0">
                <a:latin typeface="+mn-ea"/>
              </a:rPr>
              <a:t>・政府現地対策本部設置、九州地方環境</a:t>
            </a:r>
            <a:endParaRPr lang="en-US" altLang="ja-JP" sz="600" dirty="0" smtClean="0">
              <a:latin typeface="+mn-ea"/>
            </a:endParaRPr>
          </a:p>
          <a:p>
            <a:r>
              <a:rPr lang="en-US" altLang="ja-JP" sz="600">
                <a:latin typeface="+mn-ea"/>
              </a:rPr>
              <a:t> </a:t>
            </a:r>
            <a:r>
              <a:rPr lang="ja-JP" altLang="en-US" sz="600" smtClean="0">
                <a:latin typeface="+mn-ea"/>
              </a:rPr>
              <a:t>事務所</a:t>
            </a:r>
            <a:r>
              <a:rPr lang="ja-JP" altLang="en-US" sz="600" dirty="0" smtClean="0">
                <a:latin typeface="+mn-ea"/>
              </a:rPr>
              <a:t>から職員</a:t>
            </a:r>
            <a:r>
              <a:rPr lang="en-US" altLang="ja-JP" sz="600" dirty="0" smtClean="0">
                <a:latin typeface="+mn-ea"/>
              </a:rPr>
              <a:t>2</a:t>
            </a:r>
            <a:r>
              <a:rPr lang="ja-JP" altLang="en-US" sz="600" dirty="0" smtClean="0">
                <a:latin typeface="+mn-ea"/>
              </a:rPr>
              <a:t>名を登録・派遣</a:t>
            </a:r>
            <a:endParaRPr kumimoji="1" lang="ja-JP" altLang="en-US" sz="1400" dirty="0">
              <a:latin typeface="+mn-ea"/>
            </a:endParaRPr>
          </a:p>
        </p:txBody>
      </p:sp>
    </p:spTree>
    <p:extLst>
      <p:ext uri="{BB962C8B-B14F-4D97-AF65-F5344CB8AC3E}">
        <p14:creationId xmlns:p14="http://schemas.microsoft.com/office/powerpoint/2010/main" val="29379545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000" dirty="0">
                <a:solidFill>
                  <a:schemeClr val="bg1"/>
                </a:solidFill>
                <a:latin typeface="+mn-ea"/>
              </a:rPr>
              <a:t>平成</a:t>
            </a:r>
            <a:r>
              <a:rPr lang="en-US" altLang="ja-JP" sz="2000" dirty="0">
                <a:solidFill>
                  <a:schemeClr val="bg1"/>
                </a:solidFill>
                <a:latin typeface="+mn-ea"/>
              </a:rPr>
              <a:t>28</a:t>
            </a:r>
            <a:r>
              <a:rPr lang="ja-JP" altLang="en-US" sz="2000" dirty="0" smtClean="0">
                <a:solidFill>
                  <a:schemeClr val="bg1"/>
                </a:solidFill>
                <a:latin typeface="+mn-ea"/>
              </a:rPr>
              <a:t>年熊本地震</a:t>
            </a:r>
            <a:r>
              <a:rPr lang="ja-JP" altLang="en-US" sz="2000" dirty="0">
                <a:solidFill>
                  <a:schemeClr val="bg1"/>
                </a:solidFill>
                <a:latin typeface="+mn-ea"/>
              </a:rPr>
              <a:t>における</a:t>
            </a:r>
            <a:r>
              <a:rPr lang="ja-JP" altLang="en-US" sz="2000" dirty="0" smtClean="0">
                <a:solidFill>
                  <a:schemeClr val="bg1"/>
                </a:solidFill>
                <a:latin typeface="+mn-ea"/>
              </a:rPr>
              <a:t>災害廃棄物処理の検証</a:t>
            </a:r>
            <a:endParaRPr kumimoji="1" lang="ja-JP" altLang="en-US" sz="2000" dirty="0">
              <a:solidFill>
                <a:schemeClr val="bg1"/>
              </a:solidFill>
              <a:latin typeface="+mn-ea"/>
            </a:endParaRPr>
          </a:p>
        </p:txBody>
      </p:sp>
      <p:sp>
        <p:nvSpPr>
          <p:cNvPr id="44"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5</a:t>
            </a:fld>
            <a:endParaRPr kumimoji="1" lang="ja-JP" altLang="en-US" sz="1600" dirty="0">
              <a:latin typeface="ＭＳ ゴシック" panose="020B0609070205080204" pitchFamily="49" charset="-128"/>
              <a:ea typeface="ＭＳ ゴシック" panose="020B0609070205080204" pitchFamily="49" charset="-128"/>
            </a:endParaRPr>
          </a:p>
        </p:txBody>
      </p:sp>
      <p:sp>
        <p:nvSpPr>
          <p:cNvPr id="10" name="正方形/長方形 9"/>
          <p:cNvSpPr>
            <a:spLocks noChangeArrowheads="1"/>
          </p:cNvSpPr>
          <p:nvPr/>
        </p:nvSpPr>
        <p:spPr bwMode="auto">
          <a:xfrm>
            <a:off x="116836" y="459463"/>
            <a:ext cx="309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1800" dirty="0" smtClean="0">
                <a:latin typeface="Meiryo UI" pitchFamily="50" charset="-128"/>
                <a:ea typeface="Meiryo UI" pitchFamily="50" charset="-128"/>
                <a:cs typeface="Meiryo UI" pitchFamily="50" charset="-128"/>
              </a:rPr>
              <a:t>【</a:t>
            </a:r>
            <a:r>
              <a:rPr lang="ja-JP" altLang="en-US" sz="1800" dirty="0" smtClean="0">
                <a:latin typeface="Meiryo UI" pitchFamily="50" charset="-128"/>
                <a:ea typeface="Meiryo UI" pitchFamily="50" charset="-128"/>
                <a:cs typeface="Meiryo UI" pitchFamily="50" charset="-128"/>
              </a:rPr>
              <a:t>実施体制</a:t>
            </a:r>
            <a:r>
              <a:rPr lang="en-US" altLang="ja-JP" sz="1800" dirty="0" smtClean="0">
                <a:latin typeface="Meiryo UI" pitchFamily="50" charset="-128"/>
                <a:ea typeface="Meiryo UI" pitchFamily="50" charset="-128"/>
                <a:cs typeface="Meiryo UI" pitchFamily="50" charset="-128"/>
              </a:rPr>
              <a:t>】</a:t>
            </a:r>
          </a:p>
        </p:txBody>
      </p:sp>
      <p:sp>
        <p:nvSpPr>
          <p:cNvPr id="12" name="正方形/長方形 11"/>
          <p:cNvSpPr>
            <a:spLocks noChangeArrowheads="1"/>
          </p:cNvSpPr>
          <p:nvPr/>
        </p:nvSpPr>
        <p:spPr bwMode="auto">
          <a:xfrm>
            <a:off x="129536" y="835340"/>
            <a:ext cx="9648000" cy="1477328"/>
          </a:xfrm>
          <a:prstGeom prst="rect">
            <a:avLst/>
          </a:prstGeom>
          <a:noFill/>
          <a:ln w="9525">
            <a:solidFill>
              <a:schemeClr val="accent6">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ja-JP" altLang="en-US" sz="1800" dirty="0" smtClean="0">
                <a:latin typeface="Meiryo UI" pitchFamily="50" charset="-128"/>
                <a:ea typeface="Meiryo UI" pitchFamily="50" charset="-128"/>
                <a:cs typeface="Meiryo UI" pitchFamily="50" charset="-128"/>
              </a:rPr>
              <a:t>・県災害廃棄物処理計画を策定した直後に発災したため、</a:t>
            </a:r>
            <a:r>
              <a:rPr lang="ja-JP" altLang="en-US" sz="1800" u="sng" dirty="0" smtClean="0">
                <a:latin typeface="Meiryo UI" pitchFamily="50" charset="-128"/>
                <a:ea typeface="Meiryo UI" pitchFamily="50" charset="-128"/>
                <a:cs typeface="Meiryo UI" pitchFamily="50" charset="-128"/>
              </a:rPr>
              <a:t>広域処理体制を十分に整備できていなかった。</a:t>
            </a:r>
            <a:endParaRPr lang="en-US" altLang="ja-JP" sz="1800" u="sng" dirty="0" smtClean="0">
              <a:latin typeface="Meiryo UI" pitchFamily="50" charset="-128"/>
              <a:ea typeface="Meiryo UI" pitchFamily="50" charset="-128"/>
              <a:cs typeface="Meiryo UI" pitchFamily="50" charset="-128"/>
            </a:endParaRPr>
          </a:p>
          <a:p>
            <a:pPr eaLnBrk="1" hangingPunct="1">
              <a:spcBef>
                <a:spcPct val="0"/>
              </a:spcBef>
              <a:buFontTx/>
              <a:buNone/>
            </a:pPr>
            <a:r>
              <a:rPr lang="ja-JP" altLang="en-US" sz="1800" u="sng" dirty="0" smtClean="0">
                <a:latin typeface="Meiryo UI" pitchFamily="50" charset="-128"/>
                <a:ea typeface="Meiryo UI" pitchFamily="50" charset="-128"/>
                <a:cs typeface="Meiryo UI" pitchFamily="50" charset="-128"/>
              </a:rPr>
              <a:t>・県が早期に地方自治法に基づく代行処理の方針を提示したため、大きな被害を受けた市町村において処理方針を早急に検討することができた。</a:t>
            </a:r>
            <a:endParaRPr lang="en-US" altLang="ja-JP" sz="1800" u="sng" dirty="0" smtClean="0">
              <a:latin typeface="Meiryo UI" pitchFamily="50" charset="-128"/>
              <a:ea typeface="Meiryo UI" pitchFamily="50" charset="-128"/>
              <a:cs typeface="Meiryo UI" pitchFamily="50" charset="-128"/>
            </a:endParaRPr>
          </a:p>
          <a:p>
            <a:pPr eaLnBrk="1" hangingPunct="1">
              <a:spcBef>
                <a:spcPct val="0"/>
              </a:spcBef>
              <a:buFontTx/>
              <a:buNone/>
            </a:pPr>
            <a:r>
              <a:rPr lang="ja-JP" altLang="en-US" sz="1800" dirty="0">
                <a:latin typeface="Meiryo UI" pitchFamily="50" charset="-128"/>
                <a:ea typeface="Meiryo UI" pitchFamily="50" charset="-128"/>
                <a:cs typeface="Meiryo UI" pitchFamily="50" charset="-128"/>
              </a:rPr>
              <a:t>・県が県内一般廃棄物処理施設の受入調整をする計画であったが</a:t>
            </a:r>
            <a:r>
              <a:rPr lang="ja-JP" altLang="en-US" sz="1800" dirty="0" smtClean="0">
                <a:latin typeface="Meiryo UI" pitchFamily="50" charset="-128"/>
                <a:ea typeface="Meiryo UI" pitchFamily="50" charset="-128"/>
                <a:cs typeface="Meiryo UI" pitchFamily="50" charset="-128"/>
              </a:rPr>
              <a:t>、市町村</a:t>
            </a:r>
            <a:r>
              <a:rPr lang="ja-JP" altLang="en-US" sz="1800" dirty="0">
                <a:latin typeface="Meiryo UI" pitchFamily="50" charset="-128"/>
                <a:ea typeface="Meiryo UI" pitchFamily="50" charset="-128"/>
                <a:cs typeface="Meiryo UI" pitchFamily="50" charset="-128"/>
              </a:rPr>
              <a:t>が直接交渉し、</a:t>
            </a:r>
            <a:r>
              <a:rPr lang="ja-JP" altLang="en-US" sz="1800" u="sng" dirty="0">
                <a:latin typeface="Meiryo UI" pitchFamily="50" charset="-128"/>
                <a:ea typeface="Meiryo UI" pitchFamily="50" charset="-128"/>
                <a:cs typeface="Meiryo UI" pitchFamily="50" charset="-128"/>
              </a:rPr>
              <a:t>県が把握しないまま受入調整が成立</a:t>
            </a:r>
            <a:r>
              <a:rPr lang="ja-JP" altLang="en-US" sz="1800" dirty="0">
                <a:latin typeface="Meiryo UI" pitchFamily="50" charset="-128"/>
                <a:ea typeface="Meiryo UI" pitchFamily="50" charset="-128"/>
                <a:cs typeface="Meiryo UI" pitchFamily="50" charset="-128"/>
              </a:rPr>
              <a:t>しているケースも</a:t>
            </a:r>
            <a:r>
              <a:rPr lang="ja-JP" altLang="en-US" sz="1800" dirty="0" smtClean="0">
                <a:latin typeface="Meiryo UI" pitchFamily="50" charset="-128"/>
                <a:ea typeface="Meiryo UI" pitchFamily="50" charset="-128"/>
                <a:cs typeface="Meiryo UI" pitchFamily="50" charset="-128"/>
              </a:rPr>
              <a:t>あったため、混乱が生じた。　等</a:t>
            </a:r>
            <a:endParaRPr lang="en-US" altLang="ja-JP" sz="1800" dirty="0">
              <a:latin typeface="Meiryo UI" pitchFamily="50" charset="-128"/>
              <a:ea typeface="Meiryo UI" pitchFamily="50" charset="-128"/>
              <a:cs typeface="Meiryo UI" pitchFamily="50" charset="-128"/>
            </a:endParaRPr>
          </a:p>
        </p:txBody>
      </p:sp>
      <p:sp>
        <p:nvSpPr>
          <p:cNvPr id="14" name="正方形/長方形 13"/>
          <p:cNvSpPr>
            <a:spLocks noChangeArrowheads="1"/>
          </p:cNvSpPr>
          <p:nvPr/>
        </p:nvSpPr>
        <p:spPr bwMode="auto">
          <a:xfrm>
            <a:off x="116836" y="2570236"/>
            <a:ext cx="309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1800" dirty="0" smtClean="0">
                <a:latin typeface="Meiryo UI" pitchFamily="50" charset="-128"/>
                <a:ea typeface="Meiryo UI" pitchFamily="50" charset="-128"/>
                <a:cs typeface="Meiryo UI" pitchFamily="50" charset="-128"/>
              </a:rPr>
              <a:t>【</a:t>
            </a:r>
            <a:r>
              <a:rPr lang="ja-JP" altLang="en-US" sz="1800" dirty="0" smtClean="0">
                <a:latin typeface="Meiryo UI" pitchFamily="50" charset="-128"/>
                <a:ea typeface="Meiryo UI" pitchFamily="50" charset="-128"/>
                <a:cs typeface="Meiryo UI" pitchFamily="50" charset="-128"/>
              </a:rPr>
              <a:t>受援体制</a:t>
            </a:r>
            <a:r>
              <a:rPr lang="en-US" altLang="ja-JP" sz="1800" dirty="0" smtClean="0">
                <a:latin typeface="Meiryo UI" pitchFamily="50" charset="-128"/>
                <a:ea typeface="Meiryo UI" pitchFamily="50" charset="-128"/>
                <a:cs typeface="Meiryo UI" pitchFamily="50" charset="-128"/>
              </a:rPr>
              <a:t>】</a:t>
            </a:r>
          </a:p>
        </p:txBody>
      </p:sp>
      <p:sp>
        <p:nvSpPr>
          <p:cNvPr id="24" name="正方形/長方形 23"/>
          <p:cNvSpPr>
            <a:spLocks noChangeArrowheads="1"/>
          </p:cNvSpPr>
          <p:nvPr/>
        </p:nvSpPr>
        <p:spPr bwMode="auto">
          <a:xfrm>
            <a:off x="129536" y="2867240"/>
            <a:ext cx="9648000" cy="646331"/>
          </a:xfrm>
          <a:prstGeom prst="rect">
            <a:avLst/>
          </a:prstGeom>
          <a:noFill/>
          <a:ln w="9525">
            <a:solidFill>
              <a:schemeClr val="accent6">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ja-JP" altLang="en-US" sz="1800" dirty="0" smtClean="0">
                <a:latin typeface="Meiryo UI" pitchFamily="50" charset="-128"/>
                <a:ea typeface="Meiryo UI" pitchFamily="50" charset="-128"/>
                <a:cs typeface="Meiryo UI" pitchFamily="50" charset="-128"/>
              </a:rPr>
              <a:t>・発災初期に各自治体から支援の申し出があったが、</a:t>
            </a:r>
            <a:r>
              <a:rPr lang="ja-JP" altLang="en-US" sz="1800" u="sng" dirty="0" smtClean="0">
                <a:latin typeface="Meiryo UI" pitchFamily="50" charset="-128"/>
                <a:ea typeface="Meiryo UI" pitchFamily="50" charset="-128"/>
                <a:cs typeface="Meiryo UI" pitchFamily="50" charset="-128"/>
              </a:rPr>
              <a:t>受援体制が整っていなかった</a:t>
            </a:r>
            <a:r>
              <a:rPr lang="ja-JP" altLang="en-US" sz="1800" dirty="0" smtClean="0">
                <a:latin typeface="Meiryo UI" pitchFamily="50" charset="-128"/>
                <a:ea typeface="Meiryo UI" pitchFamily="50" charset="-128"/>
                <a:cs typeface="Meiryo UI" pitchFamily="50" charset="-128"/>
              </a:rPr>
              <a:t>。</a:t>
            </a:r>
            <a:endParaRPr lang="en-US" altLang="ja-JP" sz="1800" dirty="0" smtClean="0">
              <a:latin typeface="Meiryo UI" pitchFamily="50" charset="-128"/>
              <a:ea typeface="Meiryo UI" pitchFamily="50" charset="-128"/>
              <a:cs typeface="Meiryo UI" pitchFamily="50" charset="-128"/>
            </a:endParaRPr>
          </a:p>
          <a:p>
            <a:pPr eaLnBrk="1" hangingPunct="1">
              <a:spcBef>
                <a:spcPct val="0"/>
              </a:spcBef>
              <a:buFontTx/>
              <a:buNone/>
            </a:pPr>
            <a:r>
              <a:rPr lang="ja-JP" altLang="en-US" sz="1800" dirty="0">
                <a:latin typeface="Meiryo UI" pitchFamily="50" charset="-128"/>
                <a:ea typeface="Meiryo UI" pitchFamily="50" charset="-128"/>
                <a:cs typeface="Meiryo UI" pitchFamily="50" charset="-128"/>
              </a:rPr>
              <a:t>・</a:t>
            </a:r>
            <a:r>
              <a:rPr lang="ja-JP" altLang="en-US" sz="1800" u="sng" dirty="0">
                <a:latin typeface="Meiryo UI" pitchFamily="50" charset="-128"/>
                <a:ea typeface="Meiryo UI" pitchFamily="50" charset="-128"/>
                <a:cs typeface="Meiryo UI" pitchFamily="50" charset="-128"/>
              </a:rPr>
              <a:t>知識、経験がなかった</a:t>
            </a:r>
            <a:r>
              <a:rPr lang="ja-JP" altLang="en-US" sz="1800" dirty="0">
                <a:latin typeface="Meiryo UI" pitchFamily="50" charset="-128"/>
                <a:ea typeface="Meiryo UI" pitchFamily="50" charset="-128"/>
                <a:cs typeface="Meiryo UI" pitchFamily="50" charset="-128"/>
              </a:rPr>
              <a:t>ため、支援者への具体的な指示ができなかった</a:t>
            </a:r>
            <a:r>
              <a:rPr lang="ja-JP" altLang="en-US" sz="1800" dirty="0" smtClean="0">
                <a:latin typeface="Meiryo UI" pitchFamily="50" charset="-128"/>
                <a:ea typeface="Meiryo UI" pitchFamily="50" charset="-128"/>
                <a:cs typeface="Meiryo UI" pitchFamily="50" charset="-128"/>
              </a:rPr>
              <a:t>。　等</a:t>
            </a:r>
            <a:endParaRPr lang="en-US" altLang="ja-JP" sz="1800" dirty="0">
              <a:latin typeface="Meiryo UI" pitchFamily="50" charset="-128"/>
              <a:ea typeface="Meiryo UI" pitchFamily="50" charset="-128"/>
              <a:cs typeface="Meiryo UI" pitchFamily="50" charset="-128"/>
            </a:endParaRPr>
          </a:p>
        </p:txBody>
      </p:sp>
      <p:sp>
        <p:nvSpPr>
          <p:cNvPr id="13" name="正方形/長方形 12"/>
          <p:cNvSpPr>
            <a:spLocks noChangeArrowheads="1"/>
          </p:cNvSpPr>
          <p:nvPr/>
        </p:nvSpPr>
        <p:spPr bwMode="auto">
          <a:xfrm>
            <a:off x="116836" y="3949061"/>
            <a:ext cx="309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1800" dirty="0" smtClean="0">
                <a:latin typeface="Meiryo UI" pitchFamily="50" charset="-128"/>
                <a:ea typeface="Meiryo UI" pitchFamily="50" charset="-128"/>
                <a:cs typeface="Meiryo UI" pitchFamily="50" charset="-128"/>
              </a:rPr>
              <a:t>【</a:t>
            </a:r>
            <a:r>
              <a:rPr lang="ja-JP" altLang="en-US" sz="1800" dirty="0">
                <a:latin typeface="Meiryo UI" pitchFamily="50" charset="-128"/>
                <a:ea typeface="Meiryo UI" pitchFamily="50" charset="-128"/>
                <a:cs typeface="Meiryo UI" pitchFamily="50" charset="-128"/>
              </a:rPr>
              <a:t>支援</a:t>
            </a:r>
            <a:r>
              <a:rPr lang="ja-JP" altLang="en-US" sz="1800" dirty="0" smtClean="0">
                <a:latin typeface="Meiryo UI" pitchFamily="50" charset="-128"/>
                <a:ea typeface="Meiryo UI" pitchFamily="50" charset="-128"/>
                <a:cs typeface="Meiryo UI" pitchFamily="50" charset="-128"/>
              </a:rPr>
              <a:t>体制</a:t>
            </a:r>
            <a:r>
              <a:rPr lang="en-US" altLang="ja-JP" sz="1800" dirty="0" smtClean="0">
                <a:latin typeface="Meiryo UI" pitchFamily="50" charset="-128"/>
                <a:ea typeface="Meiryo UI" pitchFamily="50" charset="-128"/>
                <a:cs typeface="Meiryo UI" pitchFamily="50" charset="-128"/>
              </a:rPr>
              <a:t>】</a:t>
            </a:r>
          </a:p>
        </p:txBody>
      </p:sp>
      <p:sp>
        <p:nvSpPr>
          <p:cNvPr id="17" name="正方形/長方形 16"/>
          <p:cNvSpPr>
            <a:spLocks noChangeArrowheads="1"/>
          </p:cNvSpPr>
          <p:nvPr/>
        </p:nvSpPr>
        <p:spPr bwMode="auto">
          <a:xfrm>
            <a:off x="129536" y="4279529"/>
            <a:ext cx="9648000" cy="923330"/>
          </a:xfrm>
          <a:prstGeom prst="rect">
            <a:avLst/>
          </a:prstGeom>
          <a:noFill/>
          <a:ln w="9525">
            <a:solidFill>
              <a:schemeClr val="accent6">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ja-JP" altLang="en-US" sz="1800" dirty="0" smtClean="0">
                <a:latin typeface="Meiryo UI" pitchFamily="50" charset="-128"/>
                <a:ea typeface="Meiryo UI" pitchFamily="50" charset="-128"/>
                <a:cs typeface="Meiryo UI" pitchFamily="50" charset="-128"/>
              </a:rPr>
              <a:t>・支援自治体が各々問い合わせることは、被災自治体の負担になるため、</a:t>
            </a:r>
            <a:r>
              <a:rPr lang="ja-JP" altLang="en-US" sz="1800" u="sng" dirty="0" smtClean="0">
                <a:latin typeface="Meiryo UI" pitchFamily="50" charset="-128"/>
                <a:ea typeface="Meiryo UI" pitchFamily="50" charset="-128"/>
                <a:cs typeface="Meiryo UI" pitchFamily="50" charset="-128"/>
              </a:rPr>
              <a:t>県等が音頭をとって情報を</a:t>
            </a:r>
            <a:endParaRPr lang="en-US" altLang="ja-JP" sz="1800" u="sng" dirty="0" smtClean="0">
              <a:latin typeface="Meiryo UI" pitchFamily="50" charset="-128"/>
              <a:ea typeface="Meiryo UI" pitchFamily="50" charset="-128"/>
              <a:cs typeface="Meiryo UI" pitchFamily="50" charset="-128"/>
            </a:endParaRPr>
          </a:p>
          <a:p>
            <a:pPr eaLnBrk="1" hangingPunct="1">
              <a:spcBef>
                <a:spcPct val="0"/>
              </a:spcBef>
              <a:buFontTx/>
              <a:buNone/>
            </a:pPr>
            <a:r>
              <a:rPr lang="ja-JP" altLang="en-US" sz="1800" u="sng" dirty="0">
                <a:latin typeface="Meiryo UI" pitchFamily="50" charset="-128"/>
                <a:ea typeface="Meiryo UI" pitchFamily="50" charset="-128"/>
                <a:cs typeface="Meiryo UI" pitchFamily="50" charset="-128"/>
              </a:rPr>
              <a:t>　</a:t>
            </a:r>
            <a:r>
              <a:rPr lang="ja-JP" altLang="en-US" sz="1800" u="sng" dirty="0" smtClean="0">
                <a:latin typeface="Meiryo UI" pitchFamily="50" charset="-128"/>
                <a:ea typeface="Meiryo UI" pitchFamily="50" charset="-128"/>
                <a:cs typeface="Meiryo UI" pitchFamily="50" charset="-128"/>
              </a:rPr>
              <a:t>収集することが望ましい。</a:t>
            </a:r>
            <a:endParaRPr lang="en-US" altLang="ja-JP" sz="1800" u="sng" dirty="0" smtClean="0">
              <a:latin typeface="Meiryo UI" pitchFamily="50" charset="-128"/>
              <a:ea typeface="Meiryo UI" pitchFamily="50" charset="-128"/>
              <a:cs typeface="Meiryo UI" pitchFamily="50" charset="-128"/>
            </a:endParaRPr>
          </a:p>
          <a:p>
            <a:pPr eaLnBrk="1" hangingPunct="1">
              <a:spcBef>
                <a:spcPct val="0"/>
              </a:spcBef>
              <a:buNone/>
            </a:pPr>
            <a:r>
              <a:rPr lang="ja-JP" altLang="en-US" sz="1800" dirty="0">
                <a:latin typeface="Meiryo UI" pitchFamily="50" charset="-128"/>
                <a:ea typeface="Meiryo UI" pitchFamily="50" charset="-128"/>
                <a:cs typeface="Meiryo UI" pitchFamily="50" charset="-128"/>
              </a:rPr>
              <a:t>・受入支援を決めたものの、</a:t>
            </a:r>
            <a:r>
              <a:rPr lang="ja-JP" altLang="en-US" sz="1800" u="sng" dirty="0">
                <a:latin typeface="Meiryo UI" pitchFamily="50" charset="-128"/>
                <a:ea typeface="Meiryo UI" pitchFamily="50" charset="-128"/>
                <a:cs typeface="Meiryo UI" pitchFamily="50" charset="-128"/>
              </a:rPr>
              <a:t>車両の確保ができず受入開始は遅れた</a:t>
            </a:r>
            <a:r>
              <a:rPr lang="ja-JP" altLang="en-US" sz="1800" u="sng" dirty="0" smtClean="0">
                <a:latin typeface="Meiryo UI" pitchFamily="50" charset="-128"/>
                <a:ea typeface="Meiryo UI" pitchFamily="50" charset="-128"/>
                <a:cs typeface="Meiryo UI" pitchFamily="50" charset="-128"/>
              </a:rPr>
              <a:t>。</a:t>
            </a:r>
            <a:endParaRPr lang="en-US" altLang="ja-JP" sz="1800" u="sng" dirty="0">
              <a:latin typeface="Meiryo UI" pitchFamily="50" charset="-128"/>
              <a:ea typeface="Meiryo UI" pitchFamily="50" charset="-128"/>
              <a:cs typeface="Meiryo UI" pitchFamily="50" charset="-128"/>
            </a:endParaRPr>
          </a:p>
        </p:txBody>
      </p:sp>
      <p:sp>
        <p:nvSpPr>
          <p:cNvPr id="21" name="正方形/長方形 20"/>
          <p:cNvSpPr>
            <a:spLocks noChangeArrowheads="1"/>
          </p:cNvSpPr>
          <p:nvPr/>
        </p:nvSpPr>
        <p:spPr bwMode="auto">
          <a:xfrm>
            <a:off x="116836" y="5625660"/>
            <a:ext cx="309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1800" dirty="0" smtClean="0">
                <a:latin typeface="Meiryo UI" pitchFamily="50" charset="-128"/>
                <a:ea typeface="Meiryo UI" pitchFamily="50" charset="-128"/>
                <a:cs typeface="Meiryo UI" pitchFamily="50" charset="-128"/>
              </a:rPr>
              <a:t>【</a:t>
            </a:r>
            <a:r>
              <a:rPr lang="ja-JP" altLang="en-US" sz="1800" dirty="0" smtClean="0">
                <a:latin typeface="Meiryo UI" pitchFamily="50" charset="-128"/>
                <a:ea typeface="Meiryo UI" pitchFamily="50" charset="-128"/>
                <a:cs typeface="Meiryo UI" pitchFamily="50" charset="-128"/>
              </a:rPr>
              <a:t>処理フロー</a:t>
            </a:r>
            <a:r>
              <a:rPr lang="en-US" altLang="ja-JP" sz="1800" dirty="0" smtClean="0">
                <a:latin typeface="Meiryo UI" pitchFamily="50" charset="-128"/>
                <a:ea typeface="Meiryo UI" pitchFamily="50" charset="-128"/>
                <a:cs typeface="Meiryo UI" pitchFamily="50" charset="-128"/>
              </a:rPr>
              <a:t>】</a:t>
            </a:r>
          </a:p>
        </p:txBody>
      </p:sp>
      <p:sp>
        <p:nvSpPr>
          <p:cNvPr id="22" name="正方形/長方形 21"/>
          <p:cNvSpPr>
            <a:spLocks noChangeArrowheads="1"/>
          </p:cNvSpPr>
          <p:nvPr/>
        </p:nvSpPr>
        <p:spPr bwMode="auto">
          <a:xfrm>
            <a:off x="129536" y="5994992"/>
            <a:ext cx="9648000" cy="646331"/>
          </a:xfrm>
          <a:prstGeom prst="rect">
            <a:avLst/>
          </a:prstGeom>
          <a:noFill/>
          <a:ln w="9525">
            <a:solidFill>
              <a:schemeClr val="accent6">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ja-JP" altLang="en-US" sz="1800" dirty="0" smtClean="0">
                <a:latin typeface="Meiryo UI" pitchFamily="50" charset="-128"/>
                <a:ea typeface="Meiryo UI" pitchFamily="50" charset="-128"/>
                <a:cs typeface="Meiryo UI" pitchFamily="50" charset="-128"/>
              </a:rPr>
              <a:t>・</a:t>
            </a:r>
            <a:r>
              <a:rPr lang="ja-JP" altLang="en-US" sz="1800" u="sng" dirty="0" smtClean="0">
                <a:latin typeface="Meiryo UI" pitchFamily="50" charset="-128"/>
                <a:ea typeface="Meiryo UI" pitchFamily="50" charset="-128"/>
                <a:cs typeface="Meiryo UI" pitchFamily="50" charset="-128"/>
              </a:rPr>
              <a:t>解体現場での高い精度の分別</a:t>
            </a:r>
            <a:r>
              <a:rPr lang="ja-JP" altLang="en-US" sz="1800" dirty="0" smtClean="0">
                <a:latin typeface="Meiryo UI" pitchFamily="50" charset="-128"/>
                <a:ea typeface="Meiryo UI" pitchFamily="50" charset="-128"/>
                <a:cs typeface="Meiryo UI" pitchFamily="50" charset="-128"/>
              </a:rPr>
              <a:t>を想定できず、混合廃棄物の発生量が推計より少なくなった。</a:t>
            </a:r>
            <a:endParaRPr lang="en-US" altLang="ja-JP" sz="1800" dirty="0" smtClean="0">
              <a:latin typeface="Meiryo UI" pitchFamily="50" charset="-128"/>
              <a:ea typeface="Meiryo UI" pitchFamily="50" charset="-128"/>
              <a:cs typeface="Meiryo UI" pitchFamily="50" charset="-128"/>
            </a:endParaRPr>
          </a:p>
          <a:p>
            <a:pPr eaLnBrk="1" hangingPunct="1">
              <a:spcBef>
                <a:spcPct val="0"/>
              </a:spcBef>
              <a:buNone/>
            </a:pPr>
            <a:r>
              <a:rPr lang="ja-JP" altLang="en-US" sz="1800" dirty="0" smtClean="0">
                <a:latin typeface="Meiryo UI" pitchFamily="50" charset="-128"/>
                <a:ea typeface="Meiryo UI" pitchFamily="50" charset="-128"/>
                <a:cs typeface="Meiryo UI" pitchFamily="50" charset="-128"/>
              </a:rPr>
              <a:t>・</a:t>
            </a:r>
            <a:r>
              <a:rPr lang="ja-JP" altLang="en-US" sz="1800" dirty="0">
                <a:latin typeface="Meiryo UI" pitchFamily="50" charset="-128"/>
                <a:ea typeface="Meiryo UI" pitchFamily="50" charset="-128"/>
                <a:cs typeface="Meiryo UI" pitchFamily="50" charset="-128"/>
              </a:rPr>
              <a:t>各市町村の</a:t>
            </a:r>
            <a:r>
              <a:rPr lang="ja-JP" altLang="en-US" sz="1800" u="sng" dirty="0">
                <a:latin typeface="Meiryo UI" pitchFamily="50" charset="-128"/>
                <a:ea typeface="Meiryo UI" pitchFamily="50" charset="-128"/>
                <a:cs typeface="Meiryo UI" pitchFamily="50" charset="-128"/>
              </a:rPr>
              <a:t>分別基準の統一化</a:t>
            </a:r>
            <a:r>
              <a:rPr lang="ja-JP" altLang="en-US" sz="1800" dirty="0">
                <a:latin typeface="Meiryo UI" pitchFamily="50" charset="-128"/>
                <a:ea typeface="Meiryo UI" pitchFamily="50" charset="-128"/>
                <a:cs typeface="Meiryo UI" pitchFamily="50" charset="-128"/>
              </a:rPr>
              <a:t>が望ましい</a:t>
            </a:r>
            <a:r>
              <a:rPr lang="ja-JP" altLang="en-US" sz="1800" dirty="0" smtClean="0">
                <a:latin typeface="Meiryo UI" pitchFamily="50" charset="-128"/>
                <a:ea typeface="Meiryo UI" pitchFamily="50" charset="-128"/>
                <a:cs typeface="Meiryo UI" pitchFamily="50" charset="-128"/>
              </a:rPr>
              <a:t>。</a:t>
            </a:r>
            <a:endParaRPr lang="en-US" altLang="ja-JP" sz="1800" dirty="0" smtClean="0">
              <a:latin typeface="Meiryo UI" pitchFamily="50" charset="-128"/>
              <a:ea typeface="Meiryo UI" pitchFamily="50" charset="-128"/>
              <a:cs typeface="Meiryo UI" pitchFamily="50" charset="-128"/>
            </a:endParaRPr>
          </a:p>
        </p:txBody>
      </p:sp>
      <p:sp>
        <p:nvSpPr>
          <p:cNvPr id="26" name="正方形/長方形 25"/>
          <p:cNvSpPr>
            <a:spLocks noChangeArrowheads="1"/>
          </p:cNvSpPr>
          <p:nvPr/>
        </p:nvSpPr>
        <p:spPr bwMode="auto">
          <a:xfrm>
            <a:off x="129536" y="6879458"/>
            <a:ext cx="9648000" cy="369332"/>
          </a:xfrm>
          <a:prstGeom prst="rect">
            <a:avLst/>
          </a:prstGeom>
          <a:noFill/>
          <a:ln w="9525">
            <a:solidFill>
              <a:schemeClr val="accent6">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en-US" altLang="ja-JP" sz="1800" dirty="0" smtClean="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0328959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000" dirty="0">
                <a:solidFill>
                  <a:schemeClr val="bg1"/>
                </a:solidFill>
                <a:latin typeface="+mn-ea"/>
              </a:rPr>
              <a:t>平成</a:t>
            </a:r>
            <a:r>
              <a:rPr lang="en-US" altLang="ja-JP" sz="2000" dirty="0">
                <a:solidFill>
                  <a:schemeClr val="bg1"/>
                </a:solidFill>
                <a:latin typeface="+mn-ea"/>
              </a:rPr>
              <a:t>28</a:t>
            </a:r>
            <a:r>
              <a:rPr lang="ja-JP" altLang="en-US" sz="2000" dirty="0" smtClean="0">
                <a:solidFill>
                  <a:schemeClr val="bg1"/>
                </a:solidFill>
                <a:latin typeface="+mn-ea"/>
              </a:rPr>
              <a:t>年熊本地震</a:t>
            </a:r>
            <a:r>
              <a:rPr lang="ja-JP" altLang="en-US" sz="2000" dirty="0">
                <a:solidFill>
                  <a:schemeClr val="bg1"/>
                </a:solidFill>
                <a:latin typeface="+mn-ea"/>
              </a:rPr>
              <a:t>における</a:t>
            </a:r>
            <a:r>
              <a:rPr lang="ja-JP" altLang="en-US" sz="2000" dirty="0" smtClean="0">
                <a:solidFill>
                  <a:schemeClr val="bg1"/>
                </a:solidFill>
                <a:latin typeface="+mn-ea"/>
              </a:rPr>
              <a:t>災害廃棄物処理の検証</a:t>
            </a:r>
            <a:endParaRPr kumimoji="1" lang="ja-JP" altLang="en-US" sz="2000" dirty="0">
              <a:solidFill>
                <a:schemeClr val="bg1"/>
              </a:solidFill>
              <a:latin typeface="+mn-ea"/>
            </a:endParaRPr>
          </a:p>
        </p:txBody>
      </p:sp>
      <p:sp>
        <p:nvSpPr>
          <p:cNvPr id="44"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6</a:t>
            </a:fld>
            <a:endParaRPr kumimoji="1" lang="ja-JP" altLang="en-US" sz="1600" dirty="0">
              <a:latin typeface="ＭＳ ゴシック" panose="020B0609070205080204" pitchFamily="49" charset="-128"/>
              <a:ea typeface="ＭＳ ゴシック" panose="020B0609070205080204" pitchFamily="49" charset="-128"/>
            </a:endParaRPr>
          </a:p>
        </p:txBody>
      </p:sp>
      <p:sp>
        <p:nvSpPr>
          <p:cNvPr id="31" name="正方形/長方形 30"/>
          <p:cNvSpPr>
            <a:spLocks noChangeArrowheads="1"/>
          </p:cNvSpPr>
          <p:nvPr/>
        </p:nvSpPr>
        <p:spPr bwMode="auto">
          <a:xfrm>
            <a:off x="107783" y="450769"/>
            <a:ext cx="309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1800" dirty="0" smtClean="0">
                <a:latin typeface="Meiryo UI" pitchFamily="50" charset="-128"/>
                <a:ea typeface="Meiryo UI" pitchFamily="50" charset="-128"/>
                <a:cs typeface="Meiryo UI" pitchFamily="50" charset="-128"/>
              </a:rPr>
              <a:t>【</a:t>
            </a:r>
            <a:r>
              <a:rPr lang="ja-JP" altLang="en-US" sz="1800" dirty="0" smtClean="0">
                <a:latin typeface="Meiryo UI" pitchFamily="50" charset="-128"/>
                <a:ea typeface="Meiryo UI" pitchFamily="50" charset="-128"/>
                <a:cs typeface="Meiryo UI" pitchFamily="50" charset="-128"/>
              </a:rPr>
              <a:t>一次仮置場</a:t>
            </a:r>
            <a:r>
              <a:rPr lang="en-US" altLang="ja-JP" sz="1800" dirty="0" smtClean="0">
                <a:latin typeface="Meiryo UI" pitchFamily="50" charset="-128"/>
                <a:ea typeface="Meiryo UI" pitchFamily="50" charset="-128"/>
                <a:cs typeface="Meiryo UI" pitchFamily="50" charset="-128"/>
              </a:rPr>
              <a:t>】</a:t>
            </a:r>
          </a:p>
        </p:txBody>
      </p:sp>
      <p:sp>
        <p:nvSpPr>
          <p:cNvPr id="32" name="正方形/長方形 31"/>
          <p:cNvSpPr>
            <a:spLocks noChangeArrowheads="1"/>
          </p:cNvSpPr>
          <p:nvPr/>
        </p:nvSpPr>
        <p:spPr bwMode="auto">
          <a:xfrm>
            <a:off x="120483" y="820101"/>
            <a:ext cx="9648000" cy="1200329"/>
          </a:xfrm>
          <a:prstGeom prst="rect">
            <a:avLst/>
          </a:prstGeom>
          <a:noFill/>
          <a:ln w="9525">
            <a:solidFill>
              <a:schemeClr val="accent6">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ja-JP" altLang="en-US" sz="1800" dirty="0" smtClean="0">
                <a:latin typeface="Meiryo UI" pitchFamily="50" charset="-128"/>
                <a:ea typeface="Meiryo UI" pitchFamily="50" charset="-128"/>
                <a:cs typeface="Meiryo UI" pitchFamily="50" charset="-128"/>
              </a:rPr>
              <a:t>・</a:t>
            </a:r>
            <a:r>
              <a:rPr lang="ja-JP" altLang="en-US" sz="1800" u="sng" dirty="0" smtClean="0">
                <a:latin typeface="Meiryo UI" pitchFamily="50" charset="-128"/>
                <a:ea typeface="Meiryo UI" pitchFamily="50" charset="-128"/>
                <a:cs typeface="Meiryo UI" pitchFamily="50" charset="-128"/>
              </a:rPr>
              <a:t>人命救助や避難所対応が優先</a:t>
            </a:r>
            <a:r>
              <a:rPr lang="ja-JP" altLang="en-US" sz="1800" dirty="0" smtClean="0">
                <a:latin typeface="Meiryo UI" pitchFamily="50" charset="-128"/>
                <a:ea typeface="Meiryo UI" pitchFamily="50" charset="-128"/>
                <a:cs typeface="Meiryo UI" pitchFamily="50" charset="-128"/>
              </a:rPr>
              <a:t>されたため、対応が遅れた。</a:t>
            </a:r>
            <a:endParaRPr lang="en-US" altLang="ja-JP" sz="1800" dirty="0" smtClean="0">
              <a:latin typeface="Meiryo UI" pitchFamily="50" charset="-128"/>
              <a:ea typeface="Meiryo UI" pitchFamily="50" charset="-128"/>
              <a:cs typeface="Meiryo UI" pitchFamily="50" charset="-128"/>
            </a:endParaRPr>
          </a:p>
          <a:p>
            <a:pPr eaLnBrk="1" hangingPunct="1">
              <a:spcBef>
                <a:spcPct val="0"/>
              </a:spcBef>
              <a:buNone/>
            </a:pPr>
            <a:r>
              <a:rPr lang="ja-JP" altLang="en-US" sz="1800" dirty="0">
                <a:latin typeface="Meiryo UI" pitchFamily="50" charset="-128"/>
                <a:ea typeface="Meiryo UI" pitchFamily="50" charset="-128"/>
                <a:cs typeface="Meiryo UI" pitchFamily="50" charset="-128"/>
              </a:rPr>
              <a:t>・</a:t>
            </a:r>
            <a:r>
              <a:rPr lang="ja-JP" altLang="en-US" sz="1800" u="sng" dirty="0">
                <a:latin typeface="Meiryo UI" pitchFamily="50" charset="-128"/>
                <a:ea typeface="Meiryo UI" pitchFamily="50" charset="-128"/>
                <a:cs typeface="Meiryo UI" pitchFamily="50" charset="-128"/>
              </a:rPr>
              <a:t>仮置場の容量不足や搬出道路の寸断</a:t>
            </a:r>
            <a:r>
              <a:rPr lang="ja-JP" altLang="en-US" sz="1800" dirty="0">
                <a:latin typeface="Meiryo UI" pitchFamily="50" charset="-128"/>
                <a:ea typeface="Meiryo UI" pitchFamily="50" charset="-128"/>
                <a:cs typeface="Meiryo UI" pitchFamily="50" charset="-128"/>
              </a:rPr>
              <a:t>等により、増設や受入停止期間が発生した</a:t>
            </a:r>
            <a:r>
              <a:rPr lang="ja-JP" altLang="en-US" sz="1800" dirty="0" smtClean="0">
                <a:latin typeface="Meiryo UI" pitchFamily="50" charset="-128"/>
                <a:ea typeface="Meiryo UI" pitchFamily="50" charset="-128"/>
                <a:cs typeface="Meiryo UI" pitchFamily="50" charset="-128"/>
              </a:rPr>
              <a:t>。</a:t>
            </a:r>
            <a:endParaRPr lang="en-US" altLang="ja-JP" sz="1800" dirty="0" smtClean="0">
              <a:latin typeface="Meiryo UI" pitchFamily="50" charset="-128"/>
              <a:ea typeface="Meiryo UI" pitchFamily="50" charset="-128"/>
              <a:cs typeface="Meiryo UI" pitchFamily="50" charset="-128"/>
            </a:endParaRPr>
          </a:p>
          <a:p>
            <a:pPr eaLnBrk="1" hangingPunct="1">
              <a:spcBef>
                <a:spcPct val="0"/>
              </a:spcBef>
              <a:buNone/>
            </a:pPr>
            <a:r>
              <a:rPr lang="ja-JP" altLang="en-US" sz="1800" dirty="0">
                <a:latin typeface="Meiryo UI" pitchFamily="50" charset="-128"/>
                <a:ea typeface="Meiryo UI" pitchFamily="50" charset="-128"/>
                <a:cs typeface="Meiryo UI" pitchFamily="50" charset="-128"/>
              </a:rPr>
              <a:t>・</a:t>
            </a:r>
            <a:r>
              <a:rPr lang="ja-JP" altLang="en-US" sz="1800" u="sng" dirty="0">
                <a:latin typeface="Meiryo UI" pitchFamily="50" charset="-128"/>
                <a:ea typeface="Meiryo UI" pitchFamily="50" charset="-128"/>
                <a:cs typeface="Meiryo UI" pitchFamily="50" charset="-128"/>
              </a:rPr>
              <a:t>木くずの比重が文献値よりも実際は小さく</a:t>
            </a:r>
            <a:r>
              <a:rPr lang="ja-JP" altLang="en-US" sz="1800" dirty="0">
                <a:latin typeface="Meiryo UI" pitchFamily="50" charset="-128"/>
                <a:ea typeface="Meiryo UI" pitchFamily="50" charset="-128"/>
                <a:cs typeface="Meiryo UI" pitchFamily="50" charset="-128"/>
              </a:rPr>
              <a:t>、推計よりも容量が大きくなり、仮置場スペースが圧迫された</a:t>
            </a:r>
            <a:r>
              <a:rPr lang="ja-JP" altLang="en-US" sz="1800" dirty="0" smtClean="0">
                <a:latin typeface="Meiryo UI" pitchFamily="50" charset="-128"/>
                <a:ea typeface="Meiryo UI" pitchFamily="50" charset="-128"/>
                <a:cs typeface="Meiryo UI" pitchFamily="50" charset="-128"/>
              </a:rPr>
              <a:t>。　等</a:t>
            </a:r>
            <a:endParaRPr lang="en-US" altLang="ja-JP" sz="1800" dirty="0" smtClean="0">
              <a:latin typeface="Meiryo UI" pitchFamily="50" charset="-128"/>
              <a:ea typeface="Meiryo UI" pitchFamily="50" charset="-128"/>
              <a:cs typeface="Meiryo UI" pitchFamily="50" charset="-128"/>
            </a:endParaRPr>
          </a:p>
        </p:txBody>
      </p:sp>
      <p:sp>
        <p:nvSpPr>
          <p:cNvPr id="15" name="正方形/長方形 14"/>
          <p:cNvSpPr>
            <a:spLocks noChangeArrowheads="1"/>
          </p:cNvSpPr>
          <p:nvPr/>
        </p:nvSpPr>
        <p:spPr bwMode="auto">
          <a:xfrm>
            <a:off x="129536" y="2549486"/>
            <a:ext cx="9648000" cy="1477328"/>
          </a:xfrm>
          <a:prstGeom prst="rect">
            <a:avLst/>
          </a:prstGeom>
          <a:noFill/>
          <a:ln w="9525">
            <a:solidFill>
              <a:schemeClr val="accent6">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ja-JP" altLang="en-US" sz="1800" dirty="0" smtClean="0">
                <a:latin typeface="Meiryo UI" pitchFamily="50" charset="-128"/>
                <a:ea typeface="Meiryo UI" pitchFamily="50" charset="-128"/>
                <a:cs typeface="Meiryo UI" pitchFamily="50" charset="-128"/>
              </a:rPr>
              <a:t>・</a:t>
            </a:r>
            <a:r>
              <a:rPr lang="ja-JP" altLang="en-US" sz="1800" u="sng" dirty="0" smtClean="0">
                <a:latin typeface="Meiryo UI" pitchFamily="50" charset="-128"/>
                <a:ea typeface="Meiryo UI" pitchFamily="50" charset="-128"/>
                <a:cs typeface="Meiryo UI" pitchFamily="50" charset="-128"/>
              </a:rPr>
              <a:t>供用開始が公費解体開始から約</a:t>
            </a:r>
            <a:r>
              <a:rPr lang="en-US" altLang="ja-JP" sz="1800" u="sng" dirty="0" smtClean="0">
                <a:latin typeface="Meiryo UI" pitchFamily="50" charset="-128"/>
                <a:ea typeface="Meiryo UI" pitchFamily="50" charset="-128"/>
                <a:cs typeface="Meiryo UI" pitchFamily="50" charset="-128"/>
              </a:rPr>
              <a:t>3</a:t>
            </a:r>
            <a:r>
              <a:rPr lang="ja-JP" altLang="en-US" sz="1800" u="sng" dirty="0" smtClean="0">
                <a:latin typeface="Meiryo UI" pitchFamily="50" charset="-128"/>
                <a:ea typeface="Meiryo UI" pitchFamily="50" charset="-128"/>
                <a:cs typeface="Meiryo UI" pitchFamily="50" charset="-128"/>
              </a:rPr>
              <a:t>ヶ月後と</a:t>
            </a:r>
            <a:r>
              <a:rPr lang="ja-JP" altLang="en-US" sz="1800" dirty="0" smtClean="0">
                <a:latin typeface="Meiryo UI" pitchFamily="50" charset="-128"/>
                <a:ea typeface="Meiryo UI" pitchFamily="50" charset="-128"/>
                <a:cs typeface="Meiryo UI" pitchFamily="50" charset="-128"/>
              </a:rPr>
              <a:t>なった。</a:t>
            </a:r>
            <a:endParaRPr lang="en-US" altLang="ja-JP" sz="1800" dirty="0" smtClean="0">
              <a:latin typeface="Meiryo UI" pitchFamily="50" charset="-128"/>
              <a:ea typeface="Meiryo UI" pitchFamily="50" charset="-128"/>
              <a:cs typeface="Meiryo UI" pitchFamily="50" charset="-128"/>
            </a:endParaRPr>
          </a:p>
          <a:p>
            <a:pPr eaLnBrk="1" hangingPunct="1">
              <a:spcBef>
                <a:spcPct val="0"/>
              </a:spcBef>
              <a:buFontTx/>
              <a:buNone/>
            </a:pPr>
            <a:r>
              <a:rPr lang="ja-JP" altLang="en-US" sz="1800" dirty="0">
                <a:latin typeface="Meiryo UI" pitchFamily="50" charset="-128"/>
                <a:ea typeface="Meiryo UI" pitchFamily="50" charset="-128"/>
                <a:cs typeface="Meiryo UI" pitchFamily="50" charset="-128"/>
              </a:rPr>
              <a:t>・混合廃棄物の搬入量が推計より少なかったため、混合廃棄物の処理ラインに余力が</a:t>
            </a:r>
            <a:r>
              <a:rPr lang="ja-JP" altLang="en-US" sz="1800" dirty="0" smtClean="0">
                <a:latin typeface="Meiryo UI" pitchFamily="50" charset="-128"/>
                <a:ea typeface="Meiryo UI" pitchFamily="50" charset="-128"/>
                <a:cs typeface="Meiryo UI" pitchFamily="50" charset="-128"/>
              </a:rPr>
              <a:t>できた。</a:t>
            </a:r>
            <a:endParaRPr lang="en-US" altLang="ja-JP" sz="1800" dirty="0" smtClean="0">
              <a:latin typeface="Meiryo UI" pitchFamily="50" charset="-128"/>
              <a:ea typeface="Meiryo UI" pitchFamily="50" charset="-128"/>
              <a:cs typeface="Meiryo UI" pitchFamily="50" charset="-128"/>
            </a:endParaRPr>
          </a:p>
          <a:p>
            <a:pPr eaLnBrk="1" hangingPunct="1">
              <a:spcBef>
                <a:spcPct val="0"/>
              </a:spcBef>
              <a:buFontTx/>
              <a:buNone/>
            </a:pPr>
            <a:r>
              <a:rPr lang="ja-JP" altLang="en-US" sz="1800" dirty="0" smtClean="0">
                <a:latin typeface="Meiryo UI" pitchFamily="50" charset="-128"/>
                <a:ea typeface="Meiryo UI" pitchFamily="50" charset="-128"/>
                <a:cs typeface="Meiryo UI" pitchFamily="50" charset="-128"/>
              </a:rPr>
              <a:t>・</a:t>
            </a:r>
            <a:r>
              <a:rPr lang="ja-JP" altLang="en-US" sz="1800" dirty="0">
                <a:latin typeface="Meiryo UI" pitchFamily="50" charset="-128"/>
                <a:ea typeface="Meiryo UI" pitchFamily="50" charset="-128"/>
                <a:cs typeface="Meiryo UI" pitchFamily="50" charset="-128"/>
              </a:rPr>
              <a:t>解体棟数が残り少なくなる中で、一次仮置場を運営・維持する費用と、解体現場から県の二次仮置場　に直接搬入する費用とを比較して、</a:t>
            </a:r>
            <a:r>
              <a:rPr lang="ja-JP" altLang="en-US" sz="1800" u="sng" dirty="0">
                <a:latin typeface="Meiryo UI" pitchFamily="50" charset="-128"/>
                <a:ea typeface="Meiryo UI" pitchFamily="50" charset="-128"/>
                <a:cs typeface="Meiryo UI" pitchFamily="50" charset="-128"/>
              </a:rPr>
              <a:t>後者のほうがメリットがあると</a:t>
            </a:r>
            <a:r>
              <a:rPr lang="ja-JP" altLang="en-US" sz="1800" u="sng" dirty="0" smtClean="0">
                <a:latin typeface="Meiryo UI" pitchFamily="50" charset="-128"/>
                <a:ea typeface="Meiryo UI" pitchFamily="50" charset="-128"/>
                <a:cs typeface="Meiryo UI" pitchFamily="50" charset="-128"/>
              </a:rPr>
              <a:t>判断できたため、二次</a:t>
            </a:r>
            <a:r>
              <a:rPr lang="ja-JP" altLang="en-US" sz="1800" u="sng" dirty="0">
                <a:latin typeface="Meiryo UI" pitchFamily="50" charset="-128"/>
                <a:ea typeface="Meiryo UI" pitchFamily="50" charset="-128"/>
                <a:cs typeface="Meiryo UI" pitchFamily="50" charset="-128"/>
              </a:rPr>
              <a:t>仮置場</a:t>
            </a:r>
            <a:r>
              <a:rPr lang="ja-JP" altLang="en-US" sz="1800" dirty="0">
                <a:latin typeface="Meiryo UI" pitchFamily="50" charset="-128"/>
                <a:ea typeface="Meiryo UI" pitchFamily="50" charset="-128"/>
                <a:cs typeface="Meiryo UI" pitchFamily="50" charset="-128"/>
              </a:rPr>
              <a:t>を使ってもらうように県から市町村に</a:t>
            </a:r>
            <a:r>
              <a:rPr lang="ja-JP" altLang="en-US" sz="1800" dirty="0" smtClean="0">
                <a:latin typeface="Meiryo UI" pitchFamily="50" charset="-128"/>
                <a:ea typeface="Meiryo UI" pitchFamily="50" charset="-128"/>
                <a:cs typeface="Meiryo UI" pitchFamily="50" charset="-128"/>
              </a:rPr>
              <a:t>働きかけたことが効果的であった。等</a:t>
            </a:r>
            <a:endParaRPr lang="en-US" altLang="ja-JP" sz="1800" dirty="0" smtClean="0">
              <a:latin typeface="Meiryo UI" pitchFamily="50" charset="-128"/>
              <a:ea typeface="Meiryo UI" pitchFamily="50" charset="-128"/>
              <a:cs typeface="Meiryo UI" pitchFamily="50" charset="-128"/>
            </a:endParaRPr>
          </a:p>
        </p:txBody>
      </p:sp>
      <p:sp>
        <p:nvSpPr>
          <p:cNvPr id="16" name="正方形/長方形 15"/>
          <p:cNvSpPr>
            <a:spLocks noChangeArrowheads="1"/>
          </p:cNvSpPr>
          <p:nvPr/>
        </p:nvSpPr>
        <p:spPr bwMode="auto">
          <a:xfrm>
            <a:off x="116836" y="2264141"/>
            <a:ext cx="309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None/>
            </a:pPr>
            <a:r>
              <a:rPr lang="en-US" altLang="ja-JP" sz="1800" dirty="0">
                <a:latin typeface="Meiryo UI" pitchFamily="50" charset="-128"/>
                <a:ea typeface="Meiryo UI" pitchFamily="50" charset="-128"/>
                <a:cs typeface="Meiryo UI" pitchFamily="50" charset="-128"/>
              </a:rPr>
              <a:t>【</a:t>
            </a:r>
            <a:r>
              <a:rPr lang="ja-JP" altLang="en-US" sz="1800" dirty="0">
                <a:latin typeface="Meiryo UI" pitchFamily="50" charset="-128"/>
                <a:ea typeface="Meiryo UI" pitchFamily="50" charset="-128"/>
                <a:cs typeface="Meiryo UI" pitchFamily="50" charset="-128"/>
              </a:rPr>
              <a:t>二次仮置場</a:t>
            </a:r>
            <a:r>
              <a:rPr lang="en-US" altLang="ja-JP" sz="1800" dirty="0" smtClean="0">
                <a:latin typeface="Meiryo UI" pitchFamily="50" charset="-128"/>
                <a:ea typeface="Meiryo UI" pitchFamily="50" charset="-128"/>
                <a:cs typeface="Meiryo UI" pitchFamily="50" charset="-128"/>
              </a:rPr>
              <a:t>】</a:t>
            </a:r>
          </a:p>
        </p:txBody>
      </p:sp>
      <p:sp>
        <p:nvSpPr>
          <p:cNvPr id="21" name="正方形/長方形 20"/>
          <p:cNvSpPr>
            <a:spLocks noChangeArrowheads="1"/>
          </p:cNvSpPr>
          <p:nvPr/>
        </p:nvSpPr>
        <p:spPr bwMode="auto">
          <a:xfrm>
            <a:off x="116836" y="4525200"/>
            <a:ext cx="309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en-US" altLang="ja-JP" sz="1800" dirty="0" smtClean="0">
                <a:latin typeface="Meiryo UI" pitchFamily="50" charset="-128"/>
                <a:ea typeface="Meiryo UI" pitchFamily="50" charset="-128"/>
                <a:cs typeface="Meiryo UI" pitchFamily="50" charset="-128"/>
              </a:rPr>
              <a:t>【</a:t>
            </a:r>
            <a:r>
              <a:rPr lang="ja-JP" altLang="en-US" sz="1800" dirty="0" smtClean="0">
                <a:latin typeface="Meiryo UI" pitchFamily="50" charset="-128"/>
                <a:ea typeface="Meiryo UI" pitchFamily="50" charset="-128"/>
                <a:cs typeface="Meiryo UI" pitchFamily="50" charset="-128"/>
              </a:rPr>
              <a:t>公費</a:t>
            </a:r>
            <a:r>
              <a:rPr lang="ja-JP" altLang="en-US" sz="1800" dirty="0">
                <a:latin typeface="Meiryo UI" pitchFamily="50" charset="-128"/>
                <a:ea typeface="Meiryo UI" pitchFamily="50" charset="-128"/>
                <a:cs typeface="Meiryo UI" pitchFamily="50" charset="-128"/>
              </a:rPr>
              <a:t>解体</a:t>
            </a:r>
            <a:r>
              <a:rPr lang="en-US" altLang="ja-JP" sz="1800" dirty="0" smtClean="0">
                <a:latin typeface="Meiryo UI" pitchFamily="50" charset="-128"/>
                <a:ea typeface="Meiryo UI" pitchFamily="50" charset="-128"/>
                <a:cs typeface="Meiryo UI" pitchFamily="50" charset="-128"/>
              </a:rPr>
              <a:t>】</a:t>
            </a:r>
          </a:p>
        </p:txBody>
      </p:sp>
      <p:sp>
        <p:nvSpPr>
          <p:cNvPr id="23" name="正方形/長方形 22"/>
          <p:cNvSpPr>
            <a:spLocks noChangeArrowheads="1"/>
          </p:cNvSpPr>
          <p:nvPr/>
        </p:nvSpPr>
        <p:spPr bwMode="auto">
          <a:xfrm>
            <a:off x="129536" y="4850815"/>
            <a:ext cx="9648000" cy="646331"/>
          </a:xfrm>
          <a:prstGeom prst="rect">
            <a:avLst/>
          </a:prstGeom>
          <a:noFill/>
          <a:ln w="9525">
            <a:solidFill>
              <a:schemeClr val="accent6">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r>
              <a:rPr lang="ja-JP" altLang="en-US" sz="1800" dirty="0" smtClean="0">
                <a:latin typeface="Meiryo UI" pitchFamily="50" charset="-128"/>
                <a:ea typeface="Meiryo UI" pitchFamily="50" charset="-128"/>
                <a:cs typeface="Meiryo UI" pitchFamily="50" charset="-128"/>
              </a:rPr>
              <a:t>・残置物の片づけが進まず、解体着手が遅れるケースが多くみられた。</a:t>
            </a:r>
            <a:endParaRPr lang="en-US" altLang="ja-JP" sz="1800" dirty="0" smtClean="0">
              <a:latin typeface="Meiryo UI" pitchFamily="50" charset="-128"/>
              <a:ea typeface="Meiryo UI" pitchFamily="50" charset="-128"/>
              <a:cs typeface="Meiryo UI" pitchFamily="50" charset="-128"/>
            </a:endParaRPr>
          </a:p>
          <a:p>
            <a:pPr eaLnBrk="1" hangingPunct="1">
              <a:spcBef>
                <a:spcPct val="0"/>
              </a:spcBef>
              <a:buNone/>
            </a:pPr>
            <a:r>
              <a:rPr lang="ja-JP" altLang="en-US" sz="1800" dirty="0">
                <a:latin typeface="Meiryo UI" pitchFamily="50" charset="-128"/>
                <a:ea typeface="Meiryo UI" pitchFamily="50" charset="-128"/>
                <a:cs typeface="Meiryo UI" pitchFamily="50" charset="-128"/>
              </a:rPr>
              <a:t>・解体業者のアスベストへの対応能力や知識不足が感じられた。全国的に能力向上が必要である</a:t>
            </a:r>
            <a:r>
              <a:rPr lang="ja-JP" altLang="en-US" sz="1800" dirty="0" smtClean="0">
                <a:latin typeface="Meiryo UI" pitchFamily="50" charset="-128"/>
                <a:ea typeface="Meiryo UI" pitchFamily="50" charset="-128"/>
                <a:cs typeface="Meiryo UI" pitchFamily="50" charset="-128"/>
              </a:rPr>
              <a:t>。等</a:t>
            </a:r>
            <a:endParaRPr lang="en-US" altLang="ja-JP" sz="1800"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8857567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20959</TotalTime>
  <Words>953</Words>
  <Application>Microsoft Office PowerPoint</Application>
  <PresentationFormat>A4 210 x 297 mm</PresentationFormat>
  <Paragraphs>145</Paragraphs>
  <Slides>7</Slides>
  <Notes>6</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7</vt:i4>
      </vt:variant>
    </vt:vector>
  </HeadingPairs>
  <TitlesOfParts>
    <vt:vector size="15" baseType="lpstr">
      <vt:lpstr>Meiryo UI</vt:lpstr>
      <vt:lpstr>ＭＳ Ｐゴシック</vt:lpstr>
      <vt:lpstr>ＭＳ ゴシック</vt:lpstr>
      <vt:lpstr>新細明體</vt:lpstr>
      <vt:lpstr>Arial</vt:lpstr>
      <vt:lpstr>Calibri</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MRI</dc:creator>
  <cp:lastModifiedBy>環境省</cp:lastModifiedBy>
  <cp:revision>1530</cp:revision>
  <cp:lastPrinted>2018-03-09T04:13:38Z</cp:lastPrinted>
  <dcterms:created xsi:type="dcterms:W3CDTF">2015-06-08T04:02:13Z</dcterms:created>
  <dcterms:modified xsi:type="dcterms:W3CDTF">2018-03-09T04:14:04Z</dcterms:modified>
</cp:coreProperties>
</file>