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2"/>
  </p:notesMasterIdLst>
  <p:sldIdLst>
    <p:sldId id="274" r:id="rId2"/>
    <p:sldId id="265" r:id="rId3"/>
    <p:sldId id="263" r:id="rId4"/>
    <p:sldId id="266" r:id="rId5"/>
    <p:sldId id="268" r:id="rId6"/>
    <p:sldId id="269" r:id="rId7"/>
    <p:sldId id="270" r:id="rId8"/>
    <p:sldId id="271" r:id="rId9"/>
    <p:sldId id="272" r:id="rId10"/>
    <p:sldId id="273" r:id="rId11"/>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E3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6433" autoAdjust="0"/>
  </p:normalViewPr>
  <p:slideViewPr>
    <p:cSldViewPr>
      <p:cViewPr varScale="1">
        <p:scale>
          <a:sx n="69" d="100"/>
          <a:sy n="69" d="100"/>
        </p:scale>
        <p:origin x="1398"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8831" cy="495029"/>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1"/>
            <a:ext cx="2918831" cy="495029"/>
          </a:xfrm>
          <a:prstGeom prst="rect">
            <a:avLst/>
          </a:prstGeom>
        </p:spPr>
        <p:txBody>
          <a:bodyPr vert="horz" lIns="90644" tIns="45322" rIns="90644" bIns="45322" rtlCol="0"/>
          <a:lstStyle>
            <a:lvl1pPr algn="r">
              <a:defRPr sz="1200"/>
            </a:lvl1pPr>
          </a:lstStyle>
          <a:p>
            <a:fld id="{A5AF1BAB-4752-4C9C-A5E9-B6030E4D3D33}" type="datetimeFigureOut">
              <a:rPr kumimoji="1" lang="ja-JP" altLang="en-US" smtClean="0"/>
              <a:t>2018/3/9</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30575"/>
          </a:xfrm>
          <a:prstGeom prst="rect">
            <a:avLst/>
          </a:prstGeom>
          <a:noFill/>
          <a:ln w="12700">
            <a:solidFill>
              <a:prstClr val="black"/>
            </a:solidFill>
          </a:ln>
        </p:spPr>
        <p:txBody>
          <a:bodyPr vert="horz" lIns="90644" tIns="45322" rIns="90644" bIns="45322"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0"/>
          </a:xfrm>
          <a:prstGeom prst="rect">
            <a:avLst/>
          </a:prstGeom>
        </p:spPr>
        <p:txBody>
          <a:bodyPr vert="horz" lIns="90644" tIns="45322" rIns="90644" bIns="4532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0644" tIns="45322" rIns="90644" bIns="453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6"/>
            <a:ext cx="2918831" cy="495028"/>
          </a:xfrm>
          <a:prstGeom prst="rect">
            <a:avLst/>
          </a:prstGeom>
        </p:spPr>
        <p:txBody>
          <a:bodyPr vert="horz" lIns="90644" tIns="45322" rIns="90644" bIns="45322" rtlCol="0" anchor="b"/>
          <a:lstStyle>
            <a:lvl1pPr algn="r">
              <a:defRPr sz="1200"/>
            </a:lvl1pPr>
          </a:lstStyle>
          <a:p>
            <a:fld id="{7D70281C-F8A0-4495-B442-6CBBA94161BD}" type="slidenum">
              <a:rPr kumimoji="1" lang="ja-JP" altLang="en-US" smtClean="0"/>
              <a:t>‹#›</a:t>
            </a:fld>
            <a:endParaRPr kumimoji="1" lang="ja-JP" altLang="en-US"/>
          </a:p>
        </p:txBody>
      </p:sp>
    </p:spTree>
    <p:extLst>
      <p:ext uri="{BB962C8B-B14F-4D97-AF65-F5344CB8AC3E}">
        <p14:creationId xmlns:p14="http://schemas.microsoft.com/office/powerpoint/2010/main" val="992969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smtClean="0"/>
              <a:t>・地方環境事務所及び地域ブロック協議会の取組について</a:t>
            </a:r>
          </a:p>
          <a:p>
            <a:r>
              <a:rPr lang="ja-JP" altLang="ja-JP" dirty="0" smtClean="0"/>
              <a:t>・熊本地震等における自治体や民間事業者による自治体支援について</a:t>
            </a:r>
          </a:p>
          <a:p>
            <a:r>
              <a:rPr lang="ja-JP" altLang="ja-JP" dirty="0" smtClean="0"/>
              <a:t>・自治体向けのモデル事業について　など</a:t>
            </a:r>
            <a:endParaRPr lang="ja-JP" altLang="ja-JP" dirty="0"/>
          </a:p>
        </p:txBody>
      </p:sp>
      <p:sp>
        <p:nvSpPr>
          <p:cNvPr id="4" name="スライド番号プレースホルダー 3"/>
          <p:cNvSpPr>
            <a:spLocks noGrp="1"/>
          </p:cNvSpPr>
          <p:nvPr>
            <p:ph type="sldNum" sz="quarter" idx="10"/>
          </p:nvPr>
        </p:nvSpPr>
        <p:spPr/>
        <p:txBody>
          <a:bodyPr/>
          <a:lstStyle/>
          <a:p>
            <a:fld id="{22D07FED-BBA4-4E1A-B28A-8F320DA721AC}" type="slidenum">
              <a:rPr kumimoji="1" lang="ja-JP" altLang="en-US" smtClean="0"/>
              <a:t>1</a:t>
            </a:fld>
            <a:endParaRPr kumimoji="1" lang="ja-JP" altLang="en-US"/>
          </a:p>
        </p:txBody>
      </p:sp>
    </p:spTree>
    <p:extLst>
      <p:ext uri="{BB962C8B-B14F-4D97-AF65-F5344CB8AC3E}">
        <p14:creationId xmlns:p14="http://schemas.microsoft.com/office/powerpoint/2010/main" val="2290481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○北海道ブロック</a:t>
            </a:r>
            <a:endParaRPr lang="en-US" altLang="ja-JP" dirty="0"/>
          </a:p>
          <a:p>
            <a:pPr marL="794713" indent="-794713"/>
            <a:r>
              <a:rPr lang="ja-JP" altLang="en-US" dirty="0"/>
              <a:t>　・計画策定：</a:t>
            </a:r>
            <a:r>
              <a:rPr lang="ja-JP" altLang="en-US" dirty="0">
                <a:latin typeface="ＭＳ Ｐゴシック" panose="020B0600070205080204" pitchFamily="50" charset="-128"/>
              </a:rPr>
              <a:t>南部桧山衛生処理組合、</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北部桧山衛生センター組合、</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苫小牧市、釧路市、西いぶり広域連合、</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斜里町、</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倶知安町、旭川市、帯広市、芽室町</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a:t>
            </a:r>
            <a:endParaRPr lang="en-US" altLang="ja-JP" dirty="0"/>
          </a:p>
          <a:p>
            <a:endParaRPr lang="en-US" altLang="ja-JP" dirty="0"/>
          </a:p>
          <a:p>
            <a:r>
              <a:rPr lang="ja-JP" altLang="en-US" dirty="0"/>
              <a:t>○東北ブロック</a:t>
            </a:r>
            <a:endParaRPr lang="en-US" altLang="ja-JP" dirty="0"/>
          </a:p>
          <a:p>
            <a:pPr marL="794713" indent="-794713" fontAlgn="ctr"/>
            <a:r>
              <a:rPr lang="ja-JP" altLang="en-US" dirty="0"/>
              <a:t>　・計画策定：</a:t>
            </a:r>
            <a:r>
              <a:rPr lang="ja-JP" altLang="ja-JP" dirty="0">
                <a:latin typeface="ＭＳ Ｐゴシック" panose="020B0600070205080204" pitchFamily="50" charset="-128"/>
              </a:rPr>
              <a:t>岩手県盛岡市ほか</a:t>
            </a:r>
            <a:r>
              <a:rPr lang="en-US" altLang="ja-JP" dirty="0">
                <a:latin typeface="ＭＳ Ｐゴシック" panose="020B0600070205080204" pitchFamily="50" charset="-128"/>
              </a:rPr>
              <a:t>7</a:t>
            </a:r>
            <a:r>
              <a:rPr lang="ja-JP" altLang="ja-JP" dirty="0">
                <a:latin typeface="ＭＳ Ｐゴシック" panose="020B0600070205080204" pitchFamily="50" charset="-128"/>
              </a:rPr>
              <a:t>市町、</a:t>
            </a:r>
            <a:endParaRPr lang="en-US" altLang="ja-JP" dirty="0">
              <a:latin typeface="ＭＳ Ｐゴシック" panose="020B0600070205080204" pitchFamily="50" charset="-128"/>
            </a:endParaRPr>
          </a:p>
          <a:p>
            <a:pPr marL="794713" indent="-794713" fontAlgn="ctr"/>
            <a:r>
              <a:rPr lang="ja-JP" altLang="en-US" dirty="0">
                <a:latin typeface="ＭＳ Ｐゴシック" panose="020B0600070205080204" pitchFamily="50" charset="-128"/>
              </a:rPr>
              <a:t>　　　　　　　　　</a:t>
            </a:r>
            <a:r>
              <a:rPr lang="ja-JP" altLang="ja-JP" dirty="0">
                <a:latin typeface="ＭＳ Ｐゴシック" panose="020B0600070205080204" pitchFamily="50" charset="-128"/>
              </a:rPr>
              <a:t>宮城県多賀城市ほか</a:t>
            </a:r>
            <a:r>
              <a:rPr lang="en-US" altLang="ja-JP" dirty="0">
                <a:latin typeface="ＭＳ Ｐゴシック" panose="020B0600070205080204" pitchFamily="50" charset="-128"/>
              </a:rPr>
              <a:t>3</a:t>
            </a:r>
            <a:r>
              <a:rPr lang="ja-JP" altLang="ja-JP" dirty="0">
                <a:latin typeface="ＭＳ Ｐゴシック" panose="020B0600070205080204" pitchFamily="50" charset="-128"/>
              </a:rPr>
              <a:t>町、秋田県秋田市、</a:t>
            </a:r>
            <a:r>
              <a:rPr lang="ja-JP" altLang="en-US" dirty="0">
                <a:latin typeface="ＭＳ Ｐゴシック" panose="020B0600070205080204" pitchFamily="50" charset="-128"/>
              </a:rPr>
              <a:t>　　</a:t>
            </a:r>
            <a:endParaRPr lang="en-US" altLang="ja-JP" dirty="0">
              <a:latin typeface="ＭＳ Ｐゴシック" panose="020B0600070205080204" pitchFamily="50" charset="-128"/>
            </a:endParaRPr>
          </a:p>
          <a:p>
            <a:pPr marL="794713" indent="-794713" fontAlgn="ctr"/>
            <a:r>
              <a:rPr lang="ja-JP" altLang="en-US" dirty="0">
                <a:latin typeface="ＭＳ Ｐゴシック" panose="020B0600070205080204" pitchFamily="50" charset="-128"/>
              </a:rPr>
              <a:t>　　　　　　　　　</a:t>
            </a:r>
            <a:r>
              <a:rPr lang="ja-JP" altLang="ja-JP" dirty="0">
                <a:latin typeface="ＭＳ Ｐゴシック" panose="020B0600070205080204" pitchFamily="50" charset="-128"/>
              </a:rPr>
              <a:t>山形県鶴岡市ほか</a:t>
            </a:r>
            <a:r>
              <a:rPr lang="en-US" altLang="ja-JP" dirty="0">
                <a:latin typeface="ＭＳ Ｐゴシック" panose="020B0600070205080204" pitchFamily="50" charset="-128"/>
              </a:rPr>
              <a:t>1</a:t>
            </a:r>
            <a:r>
              <a:rPr lang="ja-JP" altLang="ja-JP" dirty="0">
                <a:latin typeface="ＭＳ Ｐゴシック" panose="020B0600070205080204" pitchFamily="50" charset="-128"/>
              </a:rPr>
              <a:t>町、福島県大玉村</a:t>
            </a:r>
            <a:endParaRPr lang="en-US" altLang="ja-JP" dirty="0">
              <a:latin typeface="ＭＳ Ｐゴシック" panose="020B0600070205080204" pitchFamily="50" charset="-128"/>
            </a:endParaRPr>
          </a:p>
          <a:p>
            <a:r>
              <a:rPr lang="ja-JP" altLang="en-US" dirty="0"/>
              <a:t>　・図上演習：秋田県</a:t>
            </a:r>
            <a:endParaRPr lang="en-US" altLang="ja-JP" dirty="0"/>
          </a:p>
          <a:p>
            <a:endParaRPr lang="en-US" altLang="ja-JP" dirty="0"/>
          </a:p>
          <a:p>
            <a:r>
              <a:rPr lang="ja-JP" altLang="en-US" dirty="0"/>
              <a:t>○関東ブロック</a:t>
            </a:r>
            <a:endParaRPr lang="en-US" altLang="ja-JP" dirty="0"/>
          </a:p>
          <a:p>
            <a:pPr marL="794713" indent="-794713"/>
            <a:r>
              <a:rPr lang="ja-JP" altLang="en-US" dirty="0"/>
              <a:t>　・計画策定：</a:t>
            </a:r>
            <a:r>
              <a:rPr lang="ja-JP" altLang="en-US" dirty="0">
                <a:latin typeface="ＭＳ Ｐゴシック" panose="020B0600070205080204" pitchFamily="50" charset="-128"/>
              </a:rPr>
              <a:t>埼玉県さいたま市、東京都小平市、</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千葉県市川市、千葉県銚子市、</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神奈川県平塚市</a:t>
            </a:r>
            <a:endParaRPr lang="en-US" altLang="ja-JP" dirty="0"/>
          </a:p>
          <a:p>
            <a:r>
              <a:rPr lang="ja-JP" altLang="en-US" dirty="0"/>
              <a:t>　・図上演習：</a:t>
            </a:r>
            <a:r>
              <a:rPr lang="ja-JP" altLang="en-US" dirty="0">
                <a:latin typeface="ＭＳ Ｐゴシック" panose="020B0600070205080204" pitchFamily="50" charset="-128"/>
              </a:rPr>
              <a:t>神奈川県</a:t>
            </a:r>
            <a:endParaRPr lang="en-US" altLang="ja-JP" dirty="0">
              <a:latin typeface="ＭＳ Ｐゴシック" panose="020B0600070205080204" pitchFamily="50" charset="-128"/>
            </a:endParaRPr>
          </a:p>
          <a:p>
            <a:endParaRPr lang="en-US" altLang="ja-JP" dirty="0"/>
          </a:p>
          <a:p>
            <a:r>
              <a:rPr lang="ja-JP" altLang="en-US" dirty="0"/>
              <a:t>○中部ブロック</a:t>
            </a:r>
            <a:endParaRPr lang="en-US" altLang="ja-JP" dirty="0"/>
          </a:p>
          <a:p>
            <a:pPr marL="794713" indent="-794713"/>
            <a:r>
              <a:rPr lang="ja-JP" altLang="en-US" dirty="0"/>
              <a:t>　・計画策定：</a:t>
            </a:r>
            <a:r>
              <a:rPr lang="ja-JP" altLang="en-US" dirty="0">
                <a:solidFill>
                  <a:schemeClr val="dk1"/>
                </a:solidFill>
                <a:latin typeface="ＭＳ Ｐゴシック" panose="020B0600070205080204" pitchFamily="50" charset="-128"/>
              </a:rPr>
              <a:t>福井県福井市、長野県松本市ほか</a:t>
            </a:r>
            <a:r>
              <a:rPr lang="en-US" altLang="ja-JP" dirty="0">
                <a:solidFill>
                  <a:schemeClr val="dk1"/>
                </a:solidFill>
                <a:latin typeface="ＭＳ Ｐゴシック" panose="020B0600070205080204" pitchFamily="50" charset="-128"/>
              </a:rPr>
              <a:t>3</a:t>
            </a:r>
            <a:r>
              <a:rPr lang="ja-JP" altLang="en-US" dirty="0">
                <a:solidFill>
                  <a:schemeClr val="dk1"/>
                </a:solidFill>
                <a:latin typeface="ＭＳ Ｐゴシック" panose="020B0600070205080204" pitchFamily="50" charset="-128"/>
              </a:rPr>
              <a:t>市村、</a:t>
            </a:r>
            <a:endParaRPr lang="en-US" altLang="ja-JP" dirty="0">
              <a:solidFill>
                <a:schemeClr val="dk1"/>
              </a:solidFill>
              <a:latin typeface="ＭＳ Ｐゴシック" panose="020B0600070205080204" pitchFamily="50" charset="-128"/>
            </a:endParaRPr>
          </a:p>
          <a:p>
            <a:pPr marL="794713" indent="-794713"/>
            <a:r>
              <a:rPr lang="ja-JP" altLang="en-US" dirty="0">
                <a:solidFill>
                  <a:schemeClr val="dk1"/>
                </a:solidFill>
                <a:latin typeface="ＭＳ Ｐゴシック" panose="020B0600070205080204" pitchFamily="50" charset="-128"/>
              </a:rPr>
              <a:t>　　　　　　　　　長野県安曇野市、岐阜県、</a:t>
            </a:r>
            <a:endParaRPr lang="en-US" altLang="ja-JP" dirty="0">
              <a:solidFill>
                <a:schemeClr val="dk1"/>
              </a:solidFill>
              <a:latin typeface="ＭＳ Ｐゴシック" panose="020B0600070205080204" pitchFamily="50" charset="-128"/>
            </a:endParaRPr>
          </a:p>
          <a:p>
            <a:pPr marL="794713" indent="-794713"/>
            <a:r>
              <a:rPr lang="ja-JP" altLang="en-US" dirty="0">
                <a:solidFill>
                  <a:schemeClr val="dk1"/>
                </a:solidFill>
                <a:latin typeface="ＭＳ Ｐゴシック" panose="020B0600070205080204" pitchFamily="50" charset="-128"/>
              </a:rPr>
              <a:t>　　　　　　　　　岐阜県可茂衛生施設利用組合、</a:t>
            </a:r>
            <a:endParaRPr lang="en-US" altLang="ja-JP" dirty="0">
              <a:solidFill>
                <a:schemeClr val="dk1"/>
              </a:solidFill>
              <a:latin typeface="ＭＳ Ｐゴシック" panose="020B0600070205080204" pitchFamily="50" charset="-128"/>
            </a:endParaRPr>
          </a:p>
          <a:p>
            <a:pPr marL="794713" indent="-794713"/>
            <a:r>
              <a:rPr lang="ja-JP" altLang="en-US" dirty="0">
                <a:solidFill>
                  <a:schemeClr val="dk1"/>
                </a:solidFill>
                <a:latin typeface="ＭＳ Ｐゴシック" panose="020B0600070205080204" pitchFamily="50" charset="-128"/>
              </a:rPr>
              <a:t>　　　　　　　　　愛知県岡崎市ほか</a:t>
            </a:r>
            <a:r>
              <a:rPr lang="en-US" altLang="ja-JP" dirty="0">
                <a:solidFill>
                  <a:schemeClr val="dk1"/>
                </a:solidFill>
                <a:latin typeface="ＭＳ Ｐゴシック" panose="020B0600070205080204" pitchFamily="50" charset="-128"/>
              </a:rPr>
              <a:t>8</a:t>
            </a:r>
            <a:r>
              <a:rPr lang="ja-JP" altLang="en-US" dirty="0">
                <a:solidFill>
                  <a:schemeClr val="dk1"/>
                </a:solidFill>
                <a:latin typeface="ＭＳ Ｐゴシック" panose="020B0600070205080204" pitchFamily="50" charset="-128"/>
              </a:rPr>
              <a:t>市町</a:t>
            </a:r>
            <a:endParaRPr lang="en-US" altLang="ja-JP" dirty="0">
              <a:solidFill>
                <a:schemeClr val="dk1"/>
              </a:solidFill>
              <a:latin typeface="ＭＳ Ｐゴシック" panose="020B0600070205080204" pitchFamily="50" charset="-128"/>
            </a:endParaRPr>
          </a:p>
          <a:p>
            <a:r>
              <a:rPr lang="ja-JP" altLang="en-US" dirty="0"/>
              <a:t>○近畿ブロック</a:t>
            </a:r>
            <a:endParaRPr lang="en-US" altLang="ja-JP" dirty="0"/>
          </a:p>
          <a:p>
            <a:pPr marL="794713" indent="-794713"/>
            <a:r>
              <a:rPr lang="ja-JP" altLang="en-US" dirty="0"/>
              <a:t>　・計画策定：</a:t>
            </a:r>
            <a:r>
              <a:rPr lang="ja-JP" altLang="en-US" dirty="0">
                <a:latin typeface="ＭＳ Ｐゴシック" panose="020B0600070205080204" pitchFamily="50" charset="-128"/>
              </a:rPr>
              <a:t>京都府乙訓環境衛生組合ほか</a:t>
            </a:r>
            <a:r>
              <a:rPr lang="en-US" altLang="ja-JP" dirty="0">
                <a:latin typeface="ＭＳ Ｐゴシック" panose="020B0600070205080204" pitchFamily="50" charset="-128"/>
              </a:rPr>
              <a:t>3</a:t>
            </a:r>
            <a:r>
              <a:rPr lang="ja-JP" altLang="en-US" dirty="0">
                <a:latin typeface="ＭＳ Ｐゴシック" panose="020B0600070205080204" pitchFamily="50" charset="-128"/>
              </a:rPr>
              <a:t>市町、</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京都府宮津与謝環境組合ほか</a:t>
            </a:r>
            <a:r>
              <a:rPr lang="en-US" altLang="ja-JP" dirty="0">
                <a:latin typeface="ＭＳ Ｐゴシック" panose="020B0600070205080204" pitchFamily="50" charset="-128"/>
              </a:rPr>
              <a:t>3</a:t>
            </a:r>
            <a:r>
              <a:rPr lang="ja-JP" altLang="en-US" dirty="0">
                <a:latin typeface="ＭＳ Ｐゴシック" panose="020B0600070205080204" pitchFamily="50" charset="-128"/>
              </a:rPr>
              <a:t>市町、</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大阪府泉南清掃事務組合ほか</a:t>
            </a:r>
            <a:r>
              <a:rPr lang="en-US" altLang="ja-JP" dirty="0">
                <a:latin typeface="ＭＳ Ｐゴシック" panose="020B0600070205080204" pitchFamily="50" charset="-128"/>
              </a:rPr>
              <a:t>2</a:t>
            </a:r>
            <a:r>
              <a:rPr lang="ja-JP" altLang="en-US" dirty="0">
                <a:latin typeface="ＭＳ Ｐゴシック" panose="020B0600070205080204" pitchFamily="50" charset="-128"/>
              </a:rPr>
              <a:t>市、</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淡路広域行政事務組合ほか</a:t>
            </a:r>
            <a:r>
              <a:rPr lang="en-US" altLang="ja-JP" dirty="0">
                <a:latin typeface="ＭＳ Ｐゴシック" panose="020B0600070205080204" pitchFamily="50" charset="-128"/>
              </a:rPr>
              <a:t>3</a:t>
            </a:r>
            <a:r>
              <a:rPr lang="ja-JP" altLang="en-US" dirty="0">
                <a:latin typeface="ＭＳ Ｐゴシック" panose="020B0600070205080204" pitchFamily="50" charset="-128"/>
              </a:rPr>
              <a:t>市、</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に</a:t>
            </a:r>
            <a:r>
              <a:rPr lang="ja-JP" altLang="en-US" dirty="0" err="1">
                <a:latin typeface="ＭＳ Ｐゴシック" panose="020B0600070205080204" pitchFamily="50" charset="-128"/>
              </a:rPr>
              <a:t>し</a:t>
            </a:r>
            <a:r>
              <a:rPr lang="ja-JP" altLang="en-US" dirty="0">
                <a:latin typeface="ＭＳ Ｐゴシック" panose="020B0600070205080204" pitchFamily="50" charset="-128"/>
              </a:rPr>
              <a:t>はりま環境事務組合ほか</a:t>
            </a:r>
            <a:r>
              <a:rPr lang="en-US" altLang="ja-JP" dirty="0">
                <a:latin typeface="ＭＳ Ｐゴシック" panose="020B0600070205080204" pitchFamily="50" charset="-128"/>
              </a:rPr>
              <a:t>2</a:t>
            </a:r>
            <a:r>
              <a:rPr lang="ja-JP" altLang="en-US" dirty="0">
                <a:latin typeface="ＭＳ Ｐゴシック" panose="020B0600070205080204" pitchFamily="50" charset="-128"/>
              </a:rPr>
              <a:t>町</a:t>
            </a:r>
            <a:endParaRPr lang="en-US" altLang="ja-JP" dirty="0"/>
          </a:p>
          <a:p>
            <a:r>
              <a:rPr lang="ja-JP" altLang="en-US" dirty="0"/>
              <a:t>　・処理困難物：</a:t>
            </a:r>
            <a:r>
              <a:rPr lang="ja-JP" altLang="en-US" dirty="0">
                <a:latin typeface="ＭＳ Ｐゴシック" panose="020B0600070205080204" pitchFamily="50" charset="-128"/>
              </a:rPr>
              <a:t>京都府京丹後市</a:t>
            </a:r>
            <a:endParaRPr lang="en-US" altLang="ja-JP" dirty="0"/>
          </a:p>
          <a:p>
            <a:r>
              <a:rPr lang="ja-JP" altLang="en-US" dirty="0"/>
              <a:t>　・図上演習：</a:t>
            </a:r>
            <a:r>
              <a:rPr lang="ja-JP" altLang="en-US" dirty="0">
                <a:latin typeface="ＭＳ Ｐゴシック" panose="020B0600070205080204" pitchFamily="50" charset="-128"/>
              </a:rPr>
              <a:t>大阪府</a:t>
            </a:r>
            <a:endParaRPr lang="en-US" altLang="ja-JP" dirty="0"/>
          </a:p>
          <a:p>
            <a:endParaRPr lang="en-US" altLang="ja-JP" dirty="0"/>
          </a:p>
          <a:p>
            <a:r>
              <a:rPr lang="ja-JP" altLang="en-US" dirty="0"/>
              <a:t>○中国四国ブロック</a:t>
            </a:r>
            <a:endParaRPr lang="en-US" altLang="ja-JP" dirty="0"/>
          </a:p>
          <a:p>
            <a:pPr marL="794713" indent="-794713"/>
            <a:r>
              <a:rPr lang="ja-JP" altLang="en-US" dirty="0"/>
              <a:t>　・計画策定：</a:t>
            </a:r>
            <a:r>
              <a:rPr lang="ja-JP" altLang="en-US" dirty="0">
                <a:latin typeface="ＭＳ Ｐゴシック" panose="020B0600070205080204" pitchFamily="50" charset="-128"/>
              </a:rPr>
              <a:t>広島県福山市ほか</a:t>
            </a:r>
            <a:r>
              <a:rPr lang="en-US" altLang="ja-JP" dirty="0">
                <a:latin typeface="ＭＳ Ｐゴシック" panose="020B0600070205080204" pitchFamily="50" charset="-128"/>
              </a:rPr>
              <a:t>5</a:t>
            </a:r>
            <a:r>
              <a:rPr lang="ja-JP" altLang="en-US" dirty="0">
                <a:latin typeface="ＭＳ Ｐゴシック" panose="020B0600070205080204" pitchFamily="50" charset="-128"/>
              </a:rPr>
              <a:t>市町、</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広島県安芸高田市ほか</a:t>
            </a:r>
            <a:r>
              <a:rPr lang="en-US" altLang="ja-JP" dirty="0">
                <a:latin typeface="ＭＳ Ｐゴシック" panose="020B0600070205080204" pitchFamily="50" charset="-128"/>
              </a:rPr>
              <a:t>2</a:t>
            </a:r>
            <a:r>
              <a:rPr lang="ja-JP" altLang="en-US" dirty="0">
                <a:latin typeface="ＭＳ Ｐゴシック" panose="020B0600070205080204" pitchFamily="50" charset="-128"/>
              </a:rPr>
              <a:t>町組合、</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岡山県笠岡市ほか</a:t>
            </a:r>
            <a:r>
              <a:rPr lang="en-US" altLang="ja-JP" dirty="0">
                <a:latin typeface="ＭＳ Ｐゴシック" panose="020B0600070205080204" pitchFamily="50" charset="-128"/>
              </a:rPr>
              <a:t>7</a:t>
            </a:r>
            <a:r>
              <a:rPr lang="ja-JP" altLang="en-US" dirty="0">
                <a:latin typeface="ＭＳ Ｐゴシック" panose="020B0600070205080204" pitchFamily="50" charset="-128"/>
              </a:rPr>
              <a:t>市町組合、</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山口県周南市ほか</a:t>
            </a:r>
            <a:r>
              <a:rPr lang="en-US" altLang="ja-JP" dirty="0">
                <a:latin typeface="ＭＳ Ｐゴシック" panose="020B0600070205080204" pitchFamily="50" charset="-128"/>
              </a:rPr>
              <a:t>5</a:t>
            </a:r>
            <a:r>
              <a:rPr lang="ja-JP" altLang="en-US" dirty="0">
                <a:latin typeface="ＭＳ Ｐゴシック" panose="020B0600070205080204" pitchFamily="50" charset="-128"/>
              </a:rPr>
              <a:t>市町組合、</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島根県川本町ほか</a:t>
            </a:r>
            <a:r>
              <a:rPr lang="en-US" altLang="ja-JP" dirty="0">
                <a:latin typeface="ＭＳ Ｐゴシック" panose="020B0600070205080204" pitchFamily="50" charset="-128"/>
              </a:rPr>
              <a:t>3</a:t>
            </a:r>
            <a:r>
              <a:rPr lang="ja-JP" altLang="en-US" dirty="0">
                <a:latin typeface="ＭＳ Ｐゴシック" panose="020B0600070205080204" pitchFamily="50" charset="-128"/>
              </a:rPr>
              <a:t>町組合、</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愛媛県新居浜市ほか</a:t>
            </a:r>
            <a:r>
              <a:rPr lang="en-US" altLang="ja-JP" dirty="0">
                <a:latin typeface="ＭＳ Ｐゴシック" panose="020B0600070205080204" pitchFamily="50" charset="-128"/>
              </a:rPr>
              <a:t>1</a:t>
            </a:r>
            <a:r>
              <a:rPr lang="ja-JP" altLang="en-US" dirty="0">
                <a:latin typeface="ＭＳ Ｐゴシック" panose="020B0600070205080204" pitchFamily="50" charset="-128"/>
              </a:rPr>
              <a:t>市、</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愛媛県八幡浜市ほか</a:t>
            </a:r>
            <a:r>
              <a:rPr lang="en-US" altLang="ja-JP" dirty="0">
                <a:latin typeface="ＭＳ Ｐゴシック" panose="020B0600070205080204" pitchFamily="50" charset="-128"/>
              </a:rPr>
              <a:t>2</a:t>
            </a:r>
            <a:r>
              <a:rPr lang="ja-JP" altLang="en-US" dirty="0">
                <a:latin typeface="ＭＳ Ｐゴシック" panose="020B0600070205080204" pitchFamily="50" charset="-128"/>
              </a:rPr>
              <a:t>市町、</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香川県丸亀市ほか</a:t>
            </a:r>
            <a:r>
              <a:rPr lang="en-US" altLang="ja-JP" dirty="0">
                <a:latin typeface="ＭＳ Ｐゴシック" panose="020B0600070205080204" pitchFamily="50" charset="-128"/>
              </a:rPr>
              <a:t>5</a:t>
            </a:r>
            <a:r>
              <a:rPr lang="ja-JP" altLang="en-US" dirty="0">
                <a:latin typeface="ＭＳ Ｐゴシック" panose="020B0600070205080204" pitchFamily="50" charset="-128"/>
              </a:rPr>
              <a:t>市町組合、</a:t>
            </a:r>
            <a:endParaRPr lang="en-US" altLang="ja-JP" dirty="0">
              <a:latin typeface="ＭＳ Ｐゴシック" panose="020B0600070205080204" pitchFamily="50" charset="-128"/>
            </a:endParaRPr>
          </a:p>
          <a:p>
            <a:pPr marL="794713" indent="-794713"/>
            <a:r>
              <a:rPr lang="ja-JP" altLang="en-US" dirty="0">
                <a:latin typeface="ＭＳ Ｐゴシック" panose="020B0600070205080204" pitchFamily="50" charset="-128"/>
              </a:rPr>
              <a:t>　　　　　　　　　高知県南国市ほか</a:t>
            </a:r>
            <a:r>
              <a:rPr lang="en-US" altLang="ja-JP" dirty="0">
                <a:latin typeface="ＭＳ Ｐゴシック" panose="020B0600070205080204" pitchFamily="50" charset="-128"/>
              </a:rPr>
              <a:t>3</a:t>
            </a:r>
            <a:r>
              <a:rPr lang="ja-JP" altLang="en-US" dirty="0">
                <a:latin typeface="ＭＳ Ｐゴシック" panose="020B0600070205080204" pitchFamily="50" charset="-128"/>
              </a:rPr>
              <a:t>市組合</a:t>
            </a:r>
            <a:endParaRPr lang="en-US" altLang="ja-JP" dirty="0"/>
          </a:p>
          <a:p>
            <a:r>
              <a:rPr lang="ja-JP" altLang="en-US" dirty="0"/>
              <a:t>　・処理困難物：</a:t>
            </a:r>
            <a:r>
              <a:rPr lang="ja-JP" altLang="en-US" dirty="0">
                <a:latin typeface="ＭＳ Ｐゴシック" panose="020B0600070205080204" pitchFamily="50" charset="-128"/>
              </a:rPr>
              <a:t>愛媛県松山市</a:t>
            </a:r>
            <a:endParaRPr lang="en-US" altLang="ja-JP" dirty="0"/>
          </a:p>
          <a:p>
            <a:endParaRPr lang="en-US" altLang="ja-JP" dirty="0"/>
          </a:p>
          <a:p>
            <a:r>
              <a:rPr lang="ja-JP" altLang="en-US" dirty="0"/>
              <a:t>○九州ブロック</a:t>
            </a:r>
            <a:endParaRPr lang="en-US" altLang="ja-JP" dirty="0"/>
          </a:p>
          <a:p>
            <a:pPr marL="1156662" indent="-1156662"/>
            <a:r>
              <a:rPr lang="ja-JP" altLang="en-US" dirty="0"/>
              <a:t>　・計画策定：</a:t>
            </a:r>
            <a:r>
              <a:rPr lang="ja-JP" altLang="en-US" dirty="0">
                <a:latin typeface="ＭＳ Ｐゴシック" panose="020B0600070205080204" pitchFamily="50" charset="-128"/>
              </a:rPr>
              <a:t>鹿児島県、佐賀県鳥栖・三養基西部環境施設</a:t>
            </a:r>
            <a:endParaRPr lang="en-US" altLang="ja-JP" dirty="0">
              <a:latin typeface="ＭＳ Ｐゴシック" panose="020B0600070205080204" pitchFamily="50" charset="-128"/>
            </a:endParaRPr>
          </a:p>
          <a:p>
            <a:pPr marL="1156662" indent="-1156662"/>
            <a:r>
              <a:rPr lang="ja-JP" altLang="en-US" dirty="0">
                <a:latin typeface="ＭＳ Ｐゴシック" panose="020B0600070205080204" pitchFamily="50" charset="-128"/>
              </a:rPr>
              <a:t>　　　　　　　　　組合ほか</a:t>
            </a:r>
            <a:r>
              <a:rPr lang="en-US" altLang="ja-JP" dirty="0">
                <a:latin typeface="ＭＳ Ｐゴシック" panose="020B0600070205080204" pitchFamily="50" charset="-128"/>
              </a:rPr>
              <a:t>1</a:t>
            </a:r>
            <a:r>
              <a:rPr lang="ja-JP" altLang="en-US" dirty="0">
                <a:latin typeface="ＭＳ Ｐゴシック" panose="020B0600070205080204" pitchFamily="50" charset="-128"/>
              </a:rPr>
              <a:t>組合</a:t>
            </a:r>
            <a:endParaRPr lang="en-US" altLang="ja-JP" dirty="0"/>
          </a:p>
          <a:p>
            <a:r>
              <a:rPr lang="ja-JP" altLang="en-US" dirty="0"/>
              <a:t>　・処理困難物：</a:t>
            </a:r>
            <a:r>
              <a:rPr lang="ja-JP" altLang="en-US" dirty="0">
                <a:latin typeface="ＭＳ Ｐゴシック" panose="020B0600070205080204" pitchFamily="50" charset="-128"/>
              </a:rPr>
              <a:t>福岡県北九州市</a:t>
            </a:r>
            <a:endParaRPr lang="en-US" altLang="ja-JP" dirty="0"/>
          </a:p>
          <a:p>
            <a:r>
              <a:rPr lang="ja-JP" altLang="en-US" dirty="0"/>
              <a:t>　・図上演習：</a:t>
            </a:r>
            <a:r>
              <a:rPr lang="ja-JP" altLang="en-US" dirty="0">
                <a:latin typeface="ＭＳ Ｐゴシック" panose="020B0600070205080204" pitchFamily="50" charset="-128"/>
              </a:rPr>
              <a:t>福岡県、大分県、沖縄県</a:t>
            </a:r>
            <a:endParaRPr lang="en-US" altLang="ja-JP" dirty="0">
              <a:latin typeface="ＭＳ Ｐゴシック" panose="020B0600070205080204" pitchFamily="50" charset="-128"/>
            </a:endParaRPr>
          </a:p>
          <a:p>
            <a:pPr marL="794713" indent="-794713"/>
            <a:endParaRPr lang="en-US" altLang="ja-JP" dirty="0"/>
          </a:p>
        </p:txBody>
      </p:sp>
      <p:sp>
        <p:nvSpPr>
          <p:cNvPr id="4" name="スライド番号プレースホルダー 3"/>
          <p:cNvSpPr>
            <a:spLocks noGrp="1"/>
          </p:cNvSpPr>
          <p:nvPr>
            <p:ph type="sldNum" sz="quarter" idx="10"/>
          </p:nvPr>
        </p:nvSpPr>
        <p:spPr/>
        <p:txBody>
          <a:bodyPr/>
          <a:lstStyle/>
          <a:p>
            <a:fld id="{7D70281C-F8A0-4495-B442-6CBBA94161BD}" type="slidenum">
              <a:rPr kumimoji="1" lang="ja-JP" altLang="en-US" smtClean="0"/>
              <a:t>4</a:t>
            </a:fld>
            <a:endParaRPr kumimoji="1" lang="ja-JP" altLang="en-US"/>
          </a:p>
        </p:txBody>
      </p:sp>
    </p:spTree>
    <p:extLst>
      <p:ext uri="{BB962C8B-B14F-4D97-AF65-F5344CB8AC3E}">
        <p14:creationId xmlns:p14="http://schemas.microsoft.com/office/powerpoint/2010/main" val="3970853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D70281C-F8A0-4495-B442-6CBBA94161BD}" type="slidenum">
              <a:rPr kumimoji="1" lang="ja-JP" altLang="en-US" smtClean="0"/>
              <a:t>8</a:t>
            </a:fld>
            <a:endParaRPr kumimoji="1" lang="ja-JP" altLang="en-US"/>
          </a:p>
        </p:txBody>
      </p:sp>
    </p:spTree>
    <p:extLst>
      <p:ext uri="{BB962C8B-B14F-4D97-AF65-F5344CB8AC3E}">
        <p14:creationId xmlns:p14="http://schemas.microsoft.com/office/powerpoint/2010/main" val="2815837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45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47F59DC0-04D3-4DCD-B278-E1DF3011B313}"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4252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DB04592-DB31-4D09-AE4F-9D34809949CF}"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615122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9"/>
            <a:ext cx="7886700" cy="2852737"/>
          </a:xfrm>
        </p:spPr>
        <p:txBody>
          <a:bodyPr anchor="b"/>
          <a:lstStyle>
            <a:lvl1pPr>
              <a:defRPr sz="45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9E3126F3-73BC-4DA0-9754-7F57B70EEEFB}"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668285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28650" y="1825625"/>
            <a:ext cx="38862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29150" y="1825625"/>
            <a:ext cx="38862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1D19F9F-47C4-41E7-9596-76925669102B}" type="datetime1">
              <a:rPr kumimoji="1" lang="ja-JP" altLang="en-US" smtClean="0"/>
              <a:t>2018/3/9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4043363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365126"/>
            <a:ext cx="78867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29842" y="2505075"/>
            <a:ext cx="3868340"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391"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6DA50AF7-E55F-4438-9180-AD1FC6570318}" type="datetime1">
              <a:rPr kumimoji="1" lang="ja-JP" altLang="en-US" smtClean="0"/>
              <a:t>2018/3/9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099318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29FD817-EEC7-4477-994A-531E925CF72B}" type="datetime1">
              <a:rPr kumimoji="1" lang="ja-JP" altLang="en-US" smtClean="0"/>
              <a:t>2018/3/9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247444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1FB43A7-71DD-429B-94FC-9A25352FFA2B}" type="datetime1">
              <a:rPr kumimoji="1" lang="ja-JP" altLang="en-US" smtClean="0"/>
              <a:t>2018/3/9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835811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0F94330-6FD1-47E4-881B-00FC37CD58B4}" type="datetime1">
              <a:rPr kumimoji="1" lang="ja-JP" altLang="en-US" smtClean="0"/>
              <a:t>2018/3/9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243864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A3CFA2D-30FE-4251-B06C-FA31607A6EA3}" type="datetime1">
              <a:rPr kumimoji="1" lang="ja-JP" altLang="en-US" smtClean="0"/>
              <a:t>2018/3/9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3807902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975F723-5B51-4900-A06E-838287510935}"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252771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28650" y="365125"/>
            <a:ext cx="5800725"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9525E5D-9CEC-4EB9-B568-19B6B5D35324}"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175454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0FEAEF0-8A1C-4C02-9554-36D113025E96}" type="datetime1">
              <a:rPr kumimoji="1" lang="ja-JP" altLang="en-US" smtClean="0"/>
              <a:t>2018/3/9</a:t>
            </a:fld>
            <a:endParaRPr kumimoji="1" lang="ja-JP" altLang="en-US"/>
          </a:p>
        </p:txBody>
      </p:sp>
      <p:sp>
        <p:nvSpPr>
          <p:cNvPr id="5" name="フッター プレースホルダー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80036" y="6482294"/>
            <a:ext cx="2057400" cy="365125"/>
          </a:xfrm>
          <a:prstGeom prst="rect">
            <a:avLst/>
          </a:prstGeom>
        </p:spPr>
        <p:txBody>
          <a:bodyPr vert="horz" lIns="91440" tIns="45720" rIns="91440" bIns="45720" rtlCol="0" anchor="ctr"/>
          <a:lstStyle>
            <a:lvl1pPr algn="r">
              <a:defRPr sz="1600">
                <a:solidFill>
                  <a:schemeClr val="tx1"/>
                </a:solidFill>
                <a:latin typeface="ＭＳ Ｐゴシック" panose="020B0600070205080204" pitchFamily="50" charset="-128"/>
                <a:ea typeface="ＭＳ Ｐゴシック" panose="020B0600070205080204" pitchFamily="50" charset="-128"/>
              </a:defRPr>
            </a:lvl1pPr>
          </a:lstStyle>
          <a:p>
            <a:fld id="{A6D01C6D-80EB-490D-8A1D-E86D9EEBEE2C}" type="slidenum">
              <a:rPr lang="ja-JP" altLang="en-US" smtClean="0"/>
              <a:pPr/>
              <a:t>‹#›</a:t>
            </a:fld>
            <a:endParaRPr lang="ja-JP" altLang="en-US"/>
          </a:p>
        </p:txBody>
      </p:sp>
    </p:spTree>
    <p:extLst>
      <p:ext uri="{BB962C8B-B14F-4D97-AF65-F5344CB8AC3E}">
        <p14:creationId xmlns:p14="http://schemas.microsoft.com/office/powerpoint/2010/main" val="2883400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emf"/><Relationship Id="rId7"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image" Target="../media/image7.emf"/><Relationship Id="rId1" Type="http://schemas.openxmlformats.org/officeDocument/2006/relationships/slideLayout" Target="../slideLayouts/slideLayout1.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2931" y="1767057"/>
            <a:ext cx="9141069" cy="1322431"/>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3323" dirty="0" smtClean="0">
                <a:latin typeface="ＭＳ ゴシック" panose="020B0609070205080204" pitchFamily="49" charset="-128"/>
                <a:ea typeface="ＭＳ ゴシック" panose="020B0609070205080204" pitchFamily="49" charset="-128"/>
              </a:rPr>
              <a:t>地方環境事務所の取り組み</a:t>
            </a:r>
            <a:endParaRPr lang="ja-JP" altLang="en-US" sz="3323" dirty="0">
              <a:latin typeface="ＭＳ ゴシック" panose="020B0609070205080204" pitchFamily="49" charset="-128"/>
              <a:ea typeface="ＭＳ ゴシック" panose="020B0609070205080204" pitchFamily="49" charset="-128"/>
            </a:endParaRPr>
          </a:p>
        </p:txBody>
      </p:sp>
      <p:sp>
        <p:nvSpPr>
          <p:cNvPr id="9" name="正方形/長方形 8"/>
          <p:cNvSpPr/>
          <p:nvPr/>
        </p:nvSpPr>
        <p:spPr>
          <a:xfrm>
            <a:off x="2087909" y="4252019"/>
            <a:ext cx="4985238" cy="6594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defRPr/>
            </a:pPr>
            <a:r>
              <a:rPr lang="ja-JP" altLang="en-US" sz="2800" dirty="0">
                <a:solidFill>
                  <a:schemeClr val="tx1"/>
                </a:solidFill>
                <a:latin typeface="ＭＳ ゴシック" panose="020B0609070205080204" pitchFamily="49" charset="-128"/>
                <a:ea typeface="ＭＳ ゴシック" panose="020B0609070205080204" pitchFamily="49" charset="-128"/>
              </a:rPr>
              <a:t>平成</a:t>
            </a:r>
            <a:r>
              <a:rPr lang="en-US" altLang="ja-JP" sz="2800" dirty="0">
                <a:solidFill>
                  <a:schemeClr val="tx1"/>
                </a:solidFill>
                <a:latin typeface="ＭＳ ゴシック" panose="020B0609070205080204" pitchFamily="49" charset="-128"/>
                <a:ea typeface="ＭＳ ゴシック" panose="020B0609070205080204" pitchFamily="49" charset="-128"/>
              </a:rPr>
              <a:t>30</a:t>
            </a:r>
            <a:r>
              <a:rPr lang="ja-JP" altLang="en-US" sz="2800" dirty="0">
                <a:solidFill>
                  <a:schemeClr val="tx1"/>
                </a:solidFill>
                <a:latin typeface="ＭＳ ゴシック" panose="020B0609070205080204" pitchFamily="49" charset="-128"/>
                <a:ea typeface="ＭＳ ゴシック" panose="020B0609070205080204" pitchFamily="49" charset="-128"/>
              </a:rPr>
              <a:t>年</a:t>
            </a:r>
            <a:r>
              <a:rPr lang="ja-JP" altLang="en-US" sz="2800" dirty="0" smtClean="0">
                <a:solidFill>
                  <a:schemeClr val="tx1"/>
                </a:solidFill>
                <a:latin typeface="ＭＳ ゴシック" panose="020B0609070205080204" pitchFamily="49" charset="-128"/>
                <a:ea typeface="ＭＳ ゴシック" panose="020B0609070205080204" pitchFamily="49" charset="-128"/>
              </a:rPr>
              <a:t>３月</a:t>
            </a:r>
            <a:r>
              <a:rPr lang="en-US" altLang="ja-JP" sz="2800" smtClean="0">
                <a:solidFill>
                  <a:schemeClr val="tx1"/>
                </a:solidFill>
                <a:latin typeface="ＭＳ ゴシック" panose="020B0609070205080204" pitchFamily="49" charset="-128"/>
                <a:ea typeface="ＭＳ ゴシック" panose="020B0609070205080204" pitchFamily="49" charset="-128"/>
              </a:rPr>
              <a:t>13</a:t>
            </a:r>
            <a:r>
              <a:rPr lang="ja-JP" altLang="en-US" sz="2800" smtClean="0">
                <a:solidFill>
                  <a:schemeClr val="tx1"/>
                </a:solidFill>
                <a:latin typeface="ＭＳ ゴシック" panose="020B0609070205080204" pitchFamily="49" charset="-128"/>
                <a:ea typeface="ＭＳ ゴシック" panose="020B0609070205080204" pitchFamily="49" charset="-128"/>
              </a:rPr>
              <a:t>日</a:t>
            </a:r>
            <a:endParaRPr lang="en-US" altLang="ja-JP" sz="2800" dirty="0">
              <a:solidFill>
                <a:schemeClr val="tx1"/>
              </a:solidFill>
              <a:latin typeface="ＭＳ ゴシック" panose="020B0609070205080204" pitchFamily="49" charset="-128"/>
              <a:ea typeface="ＭＳ ゴシック" panose="020B0609070205080204" pitchFamily="49" charset="-128"/>
            </a:endParaRPr>
          </a:p>
        </p:txBody>
      </p:sp>
      <p:sp>
        <p:nvSpPr>
          <p:cNvPr id="6" name="テキスト ボックス 5"/>
          <p:cNvSpPr txBox="1"/>
          <p:nvPr/>
        </p:nvSpPr>
        <p:spPr>
          <a:xfrm>
            <a:off x="8014614" y="260648"/>
            <a:ext cx="819051" cy="646331"/>
          </a:xfrm>
          <a:prstGeom prst="rect">
            <a:avLst/>
          </a:prstGeom>
          <a:ln w="12700"/>
        </p:spPr>
        <p:style>
          <a:lnRef idx="2">
            <a:schemeClr val="dk1"/>
          </a:lnRef>
          <a:fillRef idx="1">
            <a:schemeClr val="lt1"/>
          </a:fillRef>
          <a:effectRef idx="0">
            <a:schemeClr val="dk1"/>
          </a:effectRef>
          <a:fontRef idx="minor">
            <a:schemeClr val="dk1"/>
          </a:fontRef>
        </p:style>
        <p:txBody>
          <a:bodyPr>
            <a:spAutoFit/>
          </a:bodyPr>
          <a:lstStyle/>
          <a:p>
            <a:pPr algn="ctr">
              <a:defRPr/>
            </a:pPr>
            <a:r>
              <a:rPr lang="ja-JP" altLang="en-US" dirty="0" smtClean="0">
                <a:latin typeface="ＭＳ Ｐゴシック" panose="020B0600070205080204" pitchFamily="50" charset="-128"/>
                <a:ea typeface="ＭＳ Ｐゴシック" panose="020B0600070205080204" pitchFamily="50" charset="-128"/>
              </a:rPr>
              <a:t>資料</a:t>
            </a:r>
            <a:endParaRPr lang="en-US" altLang="ja-JP" dirty="0" smtClean="0">
              <a:latin typeface="ＭＳ Ｐゴシック" panose="020B0600070205080204" pitchFamily="50" charset="-128"/>
              <a:ea typeface="ＭＳ Ｐゴシック" panose="020B0600070205080204" pitchFamily="50" charset="-128"/>
            </a:endParaRPr>
          </a:p>
          <a:p>
            <a:pPr algn="ctr">
              <a:defRPr/>
            </a:pPr>
            <a:r>
              <a:rPr lang="en-US" altLang="ja-JP" dirty="0" smtClean="0">
                <a:latin typeface="ＭＳ Ｐゴシック" panose="020B0600070205080204" pitchFamily="50" charset="-128"/>
                <a:ea typeface="ＭＳ Ｐゴシック" panose="020B0600070205080204" pitchFamily="50" charset="-128"/>
              </a:rPr>
              <a:t>3-2</a:t>
            </a:r>
            <a:endParaRPr lang="ja-JP" altLang="en-US" dirty="0">
              <a:latin typeface="ＭＳ Ｐゴシック" panose="020B0600070205080204" pitchFamily="50" charset="-128"/>
              <a:ea typeface="ＭＳ Ｐゴシック" panose="020B0600070205080204" pitchFamily="50" charset="-128"/>
            </a:endParaRPr>
          </a:p>
        </p:txBody>
      </p:sp>
      <p:sp>
        <p:nvSpPr>
          <p:cNvPr id="10" name="正方形/長方形 9"/>
          <p:cNvSpPr/>
          <p:nvPr/>
        </p:nvSpPr>
        <p:spPr>
          <a:xfrm>
            <a:off x="-1317625" y="4941267"/>
            <a:ext cx="11779250" cy="2016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3600" dirty="0">
                <a:solidFill>
                  <a:schemeClr val="tx1"/>
                </a:solidFill>
                <a:latin typeface="ＭＳ ゴシック" panose="020B0609070205080204" pitchFamily="49" charset="-128"/>
                <a:ea typeface="ＭＳ ゴシック" panose="020B0609070205080204" pitchFamily="49" charset="-128"/>
              </a:rPr>
              <a:t>環境再生・資源循環局</a:t>
            </a:r>
            <a:endParaRPr lang="en-US" altLang="ja-JP" sz="3600" dirty="0">
              <a:solidFill>
                <a:schemeClr val="tx1"/>
              </a:solidFill>
              <a:latin typeface="ＭＳ ゴシック" panose="020B0609070205080204" pitchFamily="49" charset="-128"/>
              <a:ea typeface="ＭＳ ゴシック" panose="020B0609070205080204" pitchFamily="49" charset="-128"/>
            </a:endParaRPr>
          </a:p>
          <a:p>
            <a:pPr algn="ctr" eaLnBrk="1" hangingPunct="1">
              <a:defRPr/>
            </a:pPr>
            <a:r>
              <a:rPr lang="ja-JP" altLang="en-US" sz="3600" dirty="0">
                <a:solidFill>
                  <a:schemeClr val="tx1"/>
                </a:solidFill>
                <a:latin typeface="ＭＳ ゴシック" panose="020B0609070205080204" pitchFamily="49" charset="-128"/>
                <a:ea typeface="ＭＳ ゴシック" panose="020B0609070205080204" pitchFamily="49" charset="-128"/>
              </a:rPr>
              <a:t>災害廃棄物対策室</a:t>
            </a:r>
            <a:endParaRPr lang="en-US" altLang="ja-JP" sz="3600" dirty="0">
              <a:solidFill>
                <a:schemeClr val="tx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958388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p:cNvGraphicFramePr>
            <a:graphicFrameLocks noGrp="1"/>
          </p:cNvGraphicFramePr>
          <p:nvPr>
            <p:extLst>
              <p:ext uri="{D42A27DB-BD31-4B8C-83A1-F6EECF244321}">
                <p14:modId xmlns:p14="http://schemas.microsoft.com/office/powerpoint/2010/main" val="3675870241"/>
              </p:ext>
            </p:extLst>
          </p:nvPr>
        </p:nvGraphicFramePr>
        <p:xfrm>
          <a:off x="35496" y="549764"/>
          <a:ext cx="9042086" cy="5990820"/>
        </p:xfrm>
        <a:graphic>
          <a:graphicData uri="http://schemas.openxmlformats.org/drawingml/2006/table">
            <a:tbl>
              <a:tblPr firstRow="1" bandRow="1">
                <a:tableStyleId>{93296810-A885-4BE3-A3E7-6D5BEEA58F35}</a:tableStyleId>
              </a:tblPr>
              <a:tblGrid>
                <a:gridCol w="917893">
                  <a:extLst>
                    <a:ext uri="{9D8B030D-6E8A-4147-A177-3AD203B41FA5}">
                      <a16:colId xmlns:a16="http://schemas.microsoft.com/office/drawing/2014/main" val="3173131884"/>
                    </a:ext>
                  </a:extLst>
                </a:gridCol>
                <a:gridCol w="863918">
                  <a:extLst>
                    <a:ext uri="{9D8B030D-6E8A-4147-A177-3AD203B41FA5}">
                      <a16:colId xmlns:a16="http://schemas.microsoft.com/office/drawing/2014/main" val="1825640273"/>
                    </a:ext>
                  </a:extLst>
                </a:gridCol>
                <a:gridCol w="779780">
                  <a:extLst>
                    <a:ext uri="{9D8B030D-6E8A-4147-A177-3AD203B41FA5}">
                      <a16:colId xmlns:a16="http://schemas.microsoft.com/office/drawing/2014/main" val="1277537910"/>
                    </a:ext>
                  </a:extLst>
                </a:gridCol>
                <a:gridCol w="1463993">
                  <a:extLst>
                    <a:ext uri="{9D8B030D-6E8A-4147-A177-3AD203B41FA5}">
                      <a16:colId xmlns:a16="http://schemas.microsoft.com/office/drawing/2014/main" val="1702131251"/>
                    </a:ext>
                  </a:extLst>
                </a:gridCol>
                <a:gridCol w="917893">
                  <a:extLst>
                    <a:ext uri="{9D8B030D-6E8A-4147-A177-3AD203B41FA5}">
                      <a16:colId xmlns:a16="http://schemas.microsoft.com/office/drawing/2014/main" val="1793566718"/>
                    </a:ext>
                  </a:extLst>
                </a:gridCol>
                <a:gridCol w="1140143">
                  <a:extLst>
                    <a:ext uri="{9D8B030D-6E8A-4147-A177-3AD203B41FA5}">
                      <a16:colId xmlns:a16="http://schemas.microsoft.com/office/drawing/2014/main" val="3045933790"/>
                    </a:ext>
                  </a:extLst>
                </a:gridCol>
                <a:gridCol w="1089343">
                  <a:extLst>
                    <a:ext uri="{9D8B030D-6E8A-4147-A177-3AD203B41FA5}">
                      <a16:colId xmlns:a16="http://schemas.microsoft.com/office/drawing/2014/main" val="3529713279"/>
                    </a:ext>
                  </a:extLst>
                </a:gridCol>
                <a:gridCol w="779780">
                  <a:extLst>
                    <a:ext uri="{9D8B030D-6E8A-4147-A177-3AD203B41FA5}">
                      <a16:colId xmlns:a16="http://schemas.microsoft.com/office/drawing/2014/main" val="3887464068"/>
                    </a:ext>
                  </a:extLst>
                </a:gridCol>
                <a:gridCol w="1089343">
                  <a:extLst>
                    <a:ext uri="{9D8B030D-6E8A-4147-A177-3AD203B41FA5}">
                      <a16:colId xmlns:a16="http://schemas.microsoft.com/office/drawing/2014/main" val="4094615096"/>
                    </a:ext>
                  </a:extLst>
                </a:gridCol>
              </a:tblGrid>
              <a:tr h="297180">
                <a:tc>
                  <a:txBody>
                    <a:bodyPr/>
                    <a:lstStyle/>
                    <a:p>
                      <a:pPr algn="ctr"/>
                      <a:r>
                        <a:rPr kumimoji="1" lang="ja-JP" altLang="en-US" dirty="0" smtClean="0">
                          <a:latin typeface="ＭＳ Ｐゴシック" panose="020B0600070205080204" pitchFamily="50" charset="-128"/>
                          <a:ea typeface="ＭＳ Ｐゴシック" panose="020B0600070205080204" pitchFamily="50" charset="-128"/>
                        </a:rPr>
                        <a:t>ブロック</a:t>
                      </a:r>
                      <a:endParaRPr kumimoji="1" lang="ja-JP" altLang="en-US"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dirty="0" smtClean="0">
                          <a:latin typeface="ＭＳ Ｐゴシック" panose="020B0600070205080204" pitchFamily="50" charset="-128"/>
                          <a:ea typeface="ＭＳ Ｐゴシック" panose="020B0600070205080204" pitchFamily="50" charset="-128"/>
                        </a:rPr>
                        <a:t>協議会</a:t>
                      </a:r>
                      <a:endParaRPr kumimoji="1" lang="ja-JP" altLang="en-US"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dirty="0" smtClean="0">
                          <a:latin typeface="ＭＳ Ｐゴシック" panose="020B0600070205080204" pitchFamily="50" charset="-128"/>
                          <a:ea typeface="ＭＳ Ｐゴシック" panose="020B0600070205080204" pitchFamily="50" charset="-128"/>
                        </a:rPr>
                        <a:t>幹事会</a:t>
                      </a:r>
                      <a:endParaRPr kumimoji="1" lang="ja-JP" altLang="en-US"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en-US" altLang="ja-JP" dirty="0" smtClean="0">
                          <a:latin typeface="ＭＳ Ｐゴシック" panose="020B0600070205080204" pitchFamily="50" charset="-128"/>
                          <a:ea typeface="ＭＳ Ｐゴシック" panose="020B0600070205080204" pitchFamily="50" charset="-128"/>
                        </a:rPr>
                        <a:t>WG</a:t>
                      </a:r>
                      <a:endParaRPr kumimoji="1" lang="ja-JP" altLang="en-US"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dirty="0" smtClean="0">
                          <a:latin typeface="ＭＳ Ｐゴシック" panose="020B0600070205080204" pitchFamily="50" charset="-128"/>
                          <a:ea typeface="ＭＳ Ｐゴシック" panose="020B0600070205080204" pitchFamily="50" charset="-128"/>
                        </a:rPr>
                        <a:t>セミナー</a:t>
                      </a:r>
                      <a:endParaRPr kumimoji="1" lang="ja-JP" altLang="en-US"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dirty="0" smtClean="0">
                          <a:latin typeface="ＭＳ Ｐゴシック" panose="020B0600070205080204" pitchFamily="50" charset="-128"/>
                          <a:ea typeface="ＭＳ Ｐゴシック" panose="020B0600070205080204" pitchFamily="50" charset="-128"/>
                        </a:rPr>
                        <a:t>演習</a:t>
                      </a:r>
                      <a:endParaRPr kumimoji="1" lang="ja-JP" altLang="en-US"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dirty="0" smtClean="0">
                          <a:latin typeface="ＭＳ Ｐゴシック" panose="020B0600070205080204" pitchFamily="50" charset="-128"/>
                          <a:ea typeface="ＭＳ Ｐゴシック" panose="020B0600070205080204" pitchFamily="50" charset="-128"/>
                        </a:rPr>
                        <a:t>意見交換会</a:t>
                      </a:r>
                      <a:endParaRPr kumimoji="1" lang="ja-JP" altLang="en-US"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dirty="0" smtClean="0">
                          <a:latin typeface="ＭＳ Ｐゴシック" panose="020B0600070205080204" pitchFamily="50" charset="-128"/>
                          <a:ea typeface="ＭＳ Ｐゴシック" panose="020B0600070205080204" pitchFamily="50" charset="-128"/>
                        </a:rPr>
                        <a:t>説明会</a:t>
                      </a:r>
                      <a:endParaRPr kumimoji="1" lang="ja-JP" altLang="en-US"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dirty="0" smtClean="0">
                          <a:latin typeface="ＭＳ Ｐゴシック" panose="020B0600070205080204" pitchFamily="50" charset="-128"/>
                          <a:ea typeface="ＭＳ Ｐゴシック" panose="020B0600070205080204" pitchFamily="50" charset="-128"/>
                        </a:rPr>
                        <a:t>啓発交流会</a:t>
                      </a:r>
                      <a:endParaRPr kumimoji="1" lang="ja-JP" altLang="en-US"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2682376129"/>
                  </a:ext>
                </a:extLst>
              </a:tr>
              <a:tr h="648000">
                <a:tc>
                  <a:txBody>
                    <a:bodyPr/>
                    <a:lstStyle/>
                    <a:p>
                      <a:pPr algn="ctr"/>
                      <a:r>
                        <a:rPr kumimoji="1" lang="ja-JP" altLang="en-US" sz="1600" dirty="0" smtClean="0">
                          <a:latin typeface="ＭＳ Ｐゴシック" panose="020B0600070205080204" pitchFamily="50" charset="-128"/>
                          <a:ea typeface="ＭＳ Ｐゴシック" panose="020B0600070205080204" pitchFamily="50" charset="-128"/>
                        </a:rPr>
                        <a:t>北海道</a:t>
                      </a:r>
                      <a:endParaRPr kumimoji="1" lang="en-US" altLang="ja-JP" sz="1600" dirty="0" smtClean="0">
                        <a:latin typeface="ＭＳ Ｐゴシック" panose="020B0600070205080204" pitchFamily="50" charset="-128"/>
                        <a:ea typeface="ＭＳ Ｐゴシック" panose="020B0600070205080204" pitchFamily="50" charset="-128"/>
                      </a:endParaRPr>
                    </a:p>
                  </a:txBody>
                  <a:tcPr anchor="ctr"/>
                </a:tc>
                <a:tc>
                  <a:txBody>
                    <a:bodyPr/>
                    <a:lstStyle/>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2/16</a:t>
                      </a:r>
                      <a:endParaRPr kumimoji="1" lang="ja-JP" altLang="en-US" sz="12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3/6</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3/23</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extLst>
                  <a:ext uri="{0D108BD9-81ED-4DB2-BD59-A6C34878D82A}">
                    <a16:rowId xmlns:a16="http://schemas.microsoft.com/office/drawing/2014/main" val="1110596158"/>
                  </a:ext>
                </a:extLst>
              </a:tr>
              <a:tr h="648000">
                <a:tc>
                  <a:txBody>
                    <a:bodyPr/>
                    <a:lstStyle/>
                    <a:p>
                      <a:pPr algn="ctr"/>
                      <a:r>
                        <a:rPr kumimoji="1" lang="ja-JP" altLang="en-US" sz="1600" dirty="0" smtClean="0">
                          <a:latin typeface="ＭＳ Ｐゴシック" panose="020B0600070205080204" pitchFamily="50" charset="-128"/>
                          <a:ea typeface="ＭＳ Ｐゴシック" panose="020B0600070205080204" pitchFamily="50" charset="-128"/>
                        </a:rPr>
                        <a:t>東北</a:t>
                      </a:r>
                      <a:endParaRPr kumimoji="1" lang="ja-JP" altLang="en-US" sz="1600" dirty="0">
                        <a:latin typeface="ＭＳ Ｐゴシック" panose="020B0600070205080204" pitchFamily="50" charset="-128"/>
                        <a:ea typeface="ＭＳ Ｐゴシック" panose="020B0600070205080204" pitchFamily="50" charset="-128"/>
                      </a:endParaRPr>
                    </a:p>
                  </a:txBody>
                  <a:tcPr anchor="ctr"/>
                </a:tc>
                <a:tc>
                  <a:txBody>
                    <a:bodyPr/>
                    <a:lstStyle/>
                    <a:p>
                      <a:pPr marL="228600" marR="0" lvl="0" indent="-228600" algn="l"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baseline="0" dirty="0" smtClean="0">
                          <a:latin typeface="ＭＳ Ｐゴシック" panose="020B0600070205080204" pitchFamily="50" charset="-128"/>
                          <a:ea typeface="ＭＳ Ｐゴシック" panose="020B0600070205080204" pitchFamily="50" charset="-128"/>
                        </a:rPr>
                        <a:t>6/29</a:t>
                      </a:r>
                      <a:endParaRPr kumimoji="1" lang="ja-JP" altLang="en-US" sz="1200" b="0" baseline="0" dirty="0" smtClean="0">
                        <a:latin typeface="ＭＳ Ｐゴシック" panose="020B0600070205080204" pitchFamily="50" charset="-128"/>
                        <a:ea typeface="ＭＳ Ｐゴシック" panose="020B0600070205080204" pitchFamily="50" charset="-128"/>
                      </a:endParaRPr>
                    </a:p>
                    <a:p>
                      <a:pPr marL="228600" marR="0" lvl="0" indent="-228600" algn="l"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baseline="0" dirty="0" smtClean="0">
                          <a:latin typeface="ＭＳ Ｐゴシック" panose="020B0600070205080204" pitchFamily="50" charset="-128"/>
                          <a:ea typeface="ＭＳ Ｐゴシック" panose="020B0600070205080204" pitchFamily="50" charset="-128"/>
                        </a:rPr>
                        <a:t>11/24</a:t>
                      </a:r>
                      <a:endParaRPr kumimoji="1" lang="ja-JP" altLang="en-US" sz="1200" b="0" baseline="0" dirty="0" smtClean="0">
                        <a:latin typeface="ＭＳ Ｐゴシック" panose="020B0600070205080204" pitchFamily="50" charset="-128"/>
                        <a:ea typeface="ＭＳ Ｐゴシック" panose="020B0600070205080204" pitchFamily="50" charset="-128"/>
                      </a:endParaRPr>
                    </a:p>
                    <a:p>
                      <a:pPr marL="228600" marR="0" lvl="0" indent="-228600" algn="l"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baseline="0" dirty="0" smtClean="0">
                          <a:latin typeface="ＭＳ Ｐゴシック" panose="020B0600070205080204" pitchFamily="50" charset="-128"/>
                          <a:ea typeface="ＭＳ Ｐゴシック" panose="020B0600070205080204" pitchFamily="50" charset="-128"/>
                        </a:rPr>
                        <a:t>2/6</a:t>
                      </a:r>
                      <a:endParaRPr kumimoji="1" lang="ja-JP" altLang="en-US" sz="1200" b="0" baseline="0" dirty="0" smtClean="0">
                        <a:latin typeface="ＭＳ Ｐゴシック" panose="020B0600070205080204" pitchFamily="50" charset="-128"/>
                        <a:ea typeface="ＭＳ Ｐゴシック" panose="020B0600070205080204" pitchFamily="50" charset="-128"/>
                      </a:endParaRPr>
                    </a:p>
                    <a:p>
                      <a:pPr marL="228600" marR="0" lvl="0" indent="-228600" algn="l"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baseline="0" dirty="0" smtClean="0">
                          <a:latin typeface="ＭＳ Ｐゴシック" panose="020B0600070205080204" pitchFamily="50" charset="-128"/>
                          <a:ea typeface="ＭＳ Ｐゴシック" panose="020B0600070205080204" pitchFamily="50" charset="-128"/>
                        </a:rPr>
                        <a:t>3/13</a:t>
                      </a:r>
                      <a:endParaRPr kumimoji="1" lang="ja-JP" altLang="en-US" sz="1200" b="0" baseline="0" dirty="0" smtClean="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b="0" dirty="0" smtClean="0">
                          <a:latin typeface="ＭＳ Ｐゴシック" panose="020B0600070205080204" pitchFamily="50" charset="-128"/>
                          <a:ea typeface="ＭＳ Ｐゴシック" panose="020B0600070205080204" pitchFamily="50" charset="-128"/>
                        </a:rPr>
                        <a:t>-</a:t>
                      </a:r>
                      <a:endParaRPr kumimoji="1" lang="ja-JP" altLang="en-US" sz="1200" b="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b="0" dirty="0" smtClean="0">
                          <a:latin typeface="ＭＳ Ｐゴシック" panose="020B0600070205080204" pitchFamily="50" charset="-128"/>
                          <a:ea typeface="ＭＳ Ｐゴシック" panose="020B0600070205080204" pitchFamily="50" charset="-128"/>
                        </a:rPr>
                        <a:t>-</a:t>
                      </a:r>
                      <a:endParaRPr kumimoji="1" lang="ja-JP" altLang="en-US" sz="1200" b="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b="0" dirty="0" smtClean="0">
                          <a:latin typeface="ＭＳ Ｐゴシック" panose="020B0600070205080204" pitchFamily="50" charset="-128"/>
                          <a:ea typeface="ＭＳ Ｐゴシック" panose="020B0600070205080204" pitchFamily="50" charset="-128"/>
                        </a:rPr>
                        <a:t>3/13</a:t>
                      </a:r>
                      <a:endParaRPr kumimoji="1" lang="ja-JP" altLang="en-US" sz="1200" b="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b="0" dirty="0" smtClean="0">
                          <a:latin typeface="ＭＳ Ｐゴシック" panose="020B0600070205080204" pitchFamily="50" charset="-128"/>
                          <a:ea typeface="ＭＳ Ｐゴシック" panose="020B0600070205080204" pitchFamily="50" charset="-128"/>
                        </a:rPr>
                        <a:t>-</a:t>
                      </a:r>
                      <a:endParaRPr kumimoji="1" lang="ja-JP" altLang="en-US" sz="1200" b="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b="0" dirty="0" smtClean="0">
                          <a:latin typeface="ＭＳ Ｐゴシック" panose="020B0600070205080204" pitchFamily="50" charset="-128"/>
                          <a:ea typeface="ＭＳ Ｐゴシック" panose="020B0600070205080204" pitchFamily="50" charset="-128"/>
                        </a:rPr>
                        <a:t>-</a:t>
                      </a:r>
                      <a:endParaRPr kumimoji="1" lang="ja-JP" altLang="en-US" sz="1200" b="0" dirty="0">
                        <a:latin typeface="ＭＳ Ｐゴシック" panose="020B0600070205080204" pitchFamily="50" charset="-128"/>
                        <a:ea typeface="ＭＳ Ｐゴシック" panose="020B0600070205080204" pitchFamily="50" charset="-128"/>
                      </a:endParaRPr>
                    </a:p>
                  </a:txBody>
                  <a:tcPr anchor="ctr"/>
                </a:tc>
                <a:tc>
                  <a:txBody>
                    <a:bodyPr/>
                    <a:lstStyle/>
                    <a:p>
                      <a:pPr marL="228600" indent="-228600" algn="ctr">
                        <a:buFont typeface="+mj-ea"/>
                        <a:buAutoNum type="circleNumDbPlain"/>
                      </a:pPr>
                      <a:r>
                        <a:rPr kumimoji="1" lang="en-US" altLang="ja-JP" sz="1200" b="0" dirty="0" smtClean="0">
                          <a:latin typeface="ＭＳ Ｐゴシック" panose="020B0600070205080204" pitchFamily="50" charset="-128"/>
                          <a:ea typeface="ＭＳ Ｐゴシック" panose="020B0600070205080204" pitchFamily="50" charset="-128"/>
                        </a:rPr>
                        <a:t>8/29</a:t>
                      </a:r>
                      <a:endParaRPr kumimoji="1" lang="ja-JP" altLang="en-US" sz="1200" b="0" dirty="0">
                        <a:latin typeface="ＭＳ Ｐゴシック" panose="020B0600070205080204" pitchFamily="50" charset="-128"/>
                        <a:ea typeface="ＭＳ Ｐゴシック" panose="020B0600070205080204" pitchFamily="50" charset="-128"/>
                      </a:endParaRPr>
                    </a:p>
                    <a:p>
                      <a:pPr marL="228600" indent="-228600" algn="ctr">
                        <a:buFont typeface="+mj-ea"/>
                        <a:buAutoNum type="circleNumDbPlain"/>
                      </a:pPr>
                      <a:r>
                        <a:rPr kumimoji="1" lang="en-US" altLang="ja-JP" sz="1200" b="0" dirty="0" smtClean="0">
                          <a:latin typeface="ＭＳ Ｐゴシック" panose="020B0600070205080204" pitchFamily="50" charset="-128"/>
                          <a:ea typeface="ＭＳ Ｐゴシック" panose="020B0600070205080204" pitchFamily="50" charset="-128"/>
                        </a:rPr>
                        <a:t>9/13</a:t>
                      </a:r>
                      <a:endParaRPr kumimoji="1" lang="ja-JP" altLang="en-US" sz="1200" b="0" dirty="0">
                        <a:latin typeface="ＭＳ Ｐゴシック" panose="020B0600070205080204" pitchFamily="50" charset="-128"/>
                        <a:ea typeface="ＭＳ Ｐゴシック" panose="020B0600070205080204" pitchFamily="50" charset="-128"/>
                      </a:endParaRPr>
                    </a:p>
                    <a:p>
                      <a:pPr marL="228600" indent="-228600" algn="ctr">
                        <a:buFont typeface="+mj-ea"/>
                        <a:buAutoNum type="circleNumDbPlain"/>
                      </a:pPr>
                      <a:r>
                        <a:rPr kumimoji="1" lang="en-US" altLang="ja-JP" sz="1200" b="0" dirty="0" smtClean="0">
                          <a:latin typeface="ＭＳ Ｐゴシック" panose="020B0600070205080204" pitchFamily="50" charset="-128"/>
                          <a:ea typeface="ＭＳ Ｐゴシック" panose="020B0600070205080204" pitchFamily="50" charset="-128"/>
                        </a:rPr>
                        <a:t>1/25</a:t>
                      </a:r>
                      <a:endParaRPr kumimoji="1" lang="ja-JP" altLang="en-US" sz="1200" b="0" dirty="0">
                        <a:latin typeface="ＭＳ Ｐゴシック" panose="020B0600070205080204" pitchFamily="50" charset="-128"/>
                        <a:ea typeface="ＭＳ Ｐゴシック" panose="020B0600070205080204" pitchFamily="50" charset="-128"/>
                      </a:endParaRPr>
                    </a:p>
                    <a:p>
                      <a:pPr marL="228600" indent="-228600" algn="ctr">
                        <a:buFont typeface="+mj-ea"/>
                        <a:buAutoNum type="circleNumDbPlain"/>
                      </a:pPr>
                      <a:r>
                        <a:rPr kumimoji="1" lang="en-US" altLang="ja-JP" sz="1200" b="0" dirty="0" smtClean="0">
                          <a:latin typeface="ＭＳ Ｐゴシック" panose="020B0600070205080204" pitchFamily="50" charset="-128"/>
                          <a:ea typeface="ＭＳ Ｐゴシック" panose="020B0600070205080204" pitchFamily="50" charset="-128"/>
                        </a:rPr>
                        <a:t>1/29</a:t>
                      </a:r>
                      <a:endParaRPr kumimoji="1" lang="ja-JP" altLang="en-US" sz="1200" b="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b="0" dirty="0" smtClean="0">
                          <a:latin typeface="ＭＳ Ｐゴシック" panose="020B0600070205080204" pitchFamily="50" charset="-128"/>
                          <a:ea typeface="ＭＳ Ｐゴシック" panose="020B0600070205080204" pitchFamily="50" charset="-128"/>
                        </a:rPr>
                        <a:t>-</a:t>
                      </a:r>
                      <a:endParaRPr kumimoji="1" lang="ja-JP" altLang="en-US" sz="1200" b="0" dirty="0">
                        <a:latin typeface="ＭＳ Ｐゴシック" panose="020B0600070205080204" pitchFamily="50" charset="-128"/>
                        <a:ea typeface="ＭＳ Ｐゴシック" panose="020B0600070205080204" pitchFamily="50" charset="-128"/>
                      </a:endParaRPr>
                    </a:p>
                  </a:txBody>
                  <a:tcPr anchor="ctr"/>
                </a:tc>
                <a:extLst>
                  <a:ext uri="{0D108BD9-81ED-4DB2-BD59-A6C34878D82A}">
                    <a16:rowId xmlns:a16="http://schemas.microsoft.com/office/drawing/2014/main" val="4056459860"/>
                  </a:ext>
                </a:extLst>
              </a:tr>
              <a:tr h="648000">
                <a:tc>
                  <a:txBody>
                    <a:bodyPr/>
                    <a:lstStyle/>
                    <a:p>
                      <a:pPr algn="ctr"/>
                      <a:r>
                        <a:rPr kumimoji="1" lang="ja-JP" altLang="en-US" sz="1600" dirty="0" smtClean="0">
                          <a:latin typeface="ＭＳ Ｐゴシック" panose="020B0600070205080204" pitchFamily="50" charset="-128"/>
                          <a:ea typeface="ＭＳ Ｐゴシック" panose="020B0600070205080204" pitchFamily="50" charset="-128"/>
                        </a:rPr>
                        <a:t>関東</a:t>
                      </a:r>
                      <a:endParaRPr kumimoji="1" lang="ja-JP" altLang="en-US" sz="1600" dirty="0">
                        <a:latin typeface="ＭＳ Ｐゴシック" panose="020B0600070205080204" pitchFamily="50" charset="-128"/>
                        <a:ea typeface="ＭＳ Ｐゴシック" panose="020B0600070205080204" pitchFamily="50" charset="-128"/>
                      </a:endParaRPr>
                    </a:p>
                  </a:txBody>
                  <a:tcPr anchor="ctr"/>
                </a:tc>
                <a:tc>
                  <a:txBody>
                    <a:bodyPr/>
                    <a:lstStyle/>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8/3</a:t>
                      </a:r>
                      <a:endParaRPr kumimoji="1" lang="ja-JP" altLang="en-US" sz="12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3/22</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en-US" altLang="ja-JP" sz="1200" b="0" dirty="0" smtClean="0">
                          <a:latin typeface="ＭＳ Ｐゴシック" panose="020B0600070205080204" pitchFamily="50" charset="-128"/>
                          <a:ea typeface="ＭＳ Ｐゴシック" panose="020B0600070205080204" pitchFamily="50" charset="-128"/>
                        </a:rPr>
                        <a:t>-</a:t>
                      </a:r>
                      <a:endParaRPr kumimoji="1" lang="ja-JP" altLang="en-US" sz="1200" b="0" dirty="0" smtClean="0">
                        <a:latin typeface="ＭＳ Ｐゴシック" panose="020B0600070205080204" pitchFamily="50" charset="-128"/>
                        <a:ea typeface="ＭＳ Ｐゴシック" panose="020B0600070205080204" pitchFamily="50" charset="-128"/>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 typeface="+mj-ea"/>
                        <a:buNone/>
                        <a:tabLst/>
                        <a:defRPr/>
                      </a:pPr>
                      <a:r>
                        <a:rPr kumimoji="1" lang="en-US" altLang="ja-JP" sz="1100" b="0" dirty="0" smtClean="0">
                          <a:latin typeface="ＭＳ Ｐゴシック" panose="020B0600070205080204" pitchFamily="50" charset="-128"/>
                          <a:ea typeface="ＭＳ Ｐゴシック" panose="020B0600070205080204" pitchFamily="50" charset="-128"/>
                        </a:rPr>
                        <a:t>(</a:t>
                      </a:r>
                      <a:r>
                        <a:rPr kumimoji="1" lang="ja-JP" altLang="en-US" sz="1100" b="0" dirty="0" smtClean="0">
                          <a:latin typeface="ＭＳ Ｐゴシック" panose="020B0600070205080204" pitchFamily="50" charset="-128"/>
                          <a:ea typeface="ＭＳ Ｐゴシック" panose="020B0600070205080204" pitchFamily="50" charset="-128"/>
                        </a:rPr>
                        <a:t>行動計画）</a:t>
                      </a:r>
                      <a:endParaRPr kumimoji="1" lang="en-US" altLang="ja-JP" sz="1100" b="0" dirty="0" smtClean="0">
                        <a:latin typeface="ＭＳ Ｐゴシック" panose="020B0600070205080204" pitchFamily="50" charset="-128"/>
                        <a:ea typeface="ＭＳ Ｐゴシック" panose="020B0600070205080204" pitchFamily="50" charset="-128"/>
                      </a:endParaRPr>
                    </a:p>
                    <a:p>
                      <a:pPr marL="228600" marR="0" lvl="0" indent="-228600" algn="ctr"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dirty="0" smtClean="0">
                          <a:latin typeface="ＭＳ Ｐゴシック" panose="020B0600070205080204" pitchFamily="50" charset="-128"/>
                          <a:ea typeface="ＭＳ Ｐゴシック" panose="020B0600070205080204" pitchFamily="50" charset="-128"/>
                        </a:rPr>
                        <a:t>  9/26</a:t>
                      </a:r>
                      <a:endParaRPr kumimoji="1" lang="ja-JP" altLang="en-US" sz="1200" b="0" dirty="0" smtClean="0">
                        <a:latin typeface="ＭＳ Ｐゴシック" panose="020B0600070205080204" pitchFamily="50" charset="-128"/>
                        <a:ea typeface="ＭＳ Ｐゴシック" panose="020B0600070205080204" pitchFamily="50" charset="-128"/>
                      </a:endParaRPr>
                    </a:p>
                    <a:p>
                      <a:pPr marL="228600" marR="0" lvl="0" indent="-228600" algn="ctr"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dirty="0" smtClean="0">
                          <a:latin typeface="ＭＳ Ｐゴシック" panose="020B0600070205080204" pitchFamily="50" charset="-128"/>
                          <a:ea typeface="ＭＳ Ｐゴシック" panose="020B0600070205080204" pitchFamily="50" charset="-128"/>
                        </a:rPr>
                        <a:t>11/24</a:t>
                      </a:r>
                      <a:endParaRPr kumimoji="1" lang="ja-JP" altLang="en-US" sz="1200" b="0" dirty="0" smtClean="0">
                        <a:latin typeface="ＭＳ Ｐゴシック" panose="020B0600070205080204" pitchFamily="50" charset="-128"/>
                        <a:ea typeface="ＭＳ Ｐゴシック" panose="020B0600070205080204" pitchFamily="50" charset="-128"/>
                      </a:endParaRPr>
                    </a:p>
                    <a:p>
                      <a:pPr marL="228600" marR="0" lvl="0" indent="-228600" algn="ctr"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dirty="0" smtClean="0">
                          <a:latin typeface="ＭＳ Ｐゴシック" panose="020B0600070205080204" pitchFamily="50" charset="-128"/>
                          <a:ea typeface="ＭＳ Ｐゴシック" panose="020B0600070205080204" pitchFamily="50" charset="-128"/>
                        </a:rPr>
                        <a:t>  1/12</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en-US" altLang="ja-JP" sz="1200" b="0" dirty="0" smtClean="0">
                          <a:latin typeface="ＭＳ Ｐゴシック" panose="020B0600070205080204" pitchFamily="50" charset="-128"/>
                          <a:ea typeface="ＭＳ Ｐゴシック" panose="020B0600070205080204" pitchFamily="50" charset="-128"/>
                        </a:rPr>
                        <a:t>3/22</a:t>
                      </a:r>
                      <a:endParaRPr kumimoji="1" lang="ja-JP" altLang="en-US" sz="1200" b="0" dirty="0" smtClean="0">
                        <a:latin typeface="ＭＳ Ｐゴシック" panose="020B0600070205080204" pitchFamily="50" charset="-128"/>
                        <a:ea typeface="ＭＳ Ｐゴシック" panose="020B0600070205080204" pitchFamily="50" charset="-128"/>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en-US" altLang="ja-JP" sz="1200" b="0" dirty="0" smtClean="0">
                          <a:latin typeface="ＭＳ Ｐゴシック" panose="020B0600070205080204" pitchFamily="50" charset="-128"/>
                          <a:ea typeface="ＭＳ Ｐゴシック" panose="020B0600070205080204" pitchFamily="50" charset="-128"/>
                        </a:rPr>
                        <a:t>-</a:t>
                      </a:r>
                      <a:endParaRPr kumimoji="1" lang="ja-JP" altLang="en-US" sz="1200" b="0" dirty="0" smtClean="0">
                        <a:latin typeface="ＭＳ Ｐゴシック" panose="020B0600070205080204" pitchFamily="50" charset="-128"/>
                        <a:ea typeface="ＭＳ Ｐゴシック" panose="020B0600070205080204" pitchFamily="50" charset="-128"/>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 typeface="+mj-ea"/>
                        <a:buNone/>
                        <a:tabLst/>
                        <a:defRPr/>
                      </a:pPr>
                      <a:r>
                        <a:rPr kumimoji="1" lang="en-US" altLang="ja-JP" sz="1100" b="0" dirty="0" smtClean="0">
                          <a:latin typeface="ＭＳ Ｐゴシック" panose="020B0600070205080204" pitchFamily="50" charset="-128"/>
                          <a:ea typeface="ＭＳ Ｐゴシック" panose="020B0600070205080204" pitchFamily="50" charset="-128"/>
                        </a:rPr>
                        <a:t>(</a:t>
                      </a:r>
                      <a:r>
                        <a:rPr kumimoji="1" lang="ja-JP" altLang="en-US" sz="1100" b="0" dirty="0" smtClean="0">
                          <a:latin typeface="ＭＳ Ｐゴシック" panose="020B0600070205080204" pitchFamily="50" charset="-128"/>
                          <a:ea typeface="ＭＳ Ｐゴシック" panose="020B0600070205080204" pitchFamily="50" charset="-128"/>
                        </a:rPr>
                        <a:t>都県担当者）</a:t>
                      </a:r>
                      <a:endParaRPr kumimoji="1" lang="en-US" altLang="ja-JP" sz="1100" b="0" dirty="0" smtClean="0">
                        <a:latin typeface="ＭＳ Ｐゴシック" panose="020B0600070205080204" pitchFamily="50" charset="-128"/>
                        <a:ea typeface="ＭＳ Ｐゴシック" panose="020B0600070205080204" pitchFamily="50" charset="-128"/>
                      </a:endParaRPr>
                    </a:p>
                    <a:p>
                      <a:pPr marL="228600" marR="0" lvl="0" indent="-228600" algn="ctr"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dirty="0" smtClean="0">
                          <a:latin typeface="ＭＳ Ｐゴシック" panose="020B0600070205080204" pitchFamily="50" charset="-128"/>
                          <a:ea typeface="ＭＳ Ｐゴシック" panose="020B0600070205080204" pitchFamily="50" charset="-128"/>
                        </a:rPr>
                        <a:t>  9/26</a:t>
                      </a:r>
                      <a:endParaRPr kumimoji="1" lang="ja-JP" altLang="en-US" sz="1200" b="0" dirty="0" smtClean="0">
                        <a:latin typeface="ＭＳ Ｐゴシック" panose="020B0600070205080204" pitchFamily="50" charset="-128"/>
                        <a:ea typeface="ＭＳ Ｐゴシック" panose="020B0600070205080204" pitchFamily="50" charset="-128"/>
                      </a:endParaRPr>
                    </a:p>
                    <a:p>
                      <a:pPr marL="228600" marR="0" lvl="0" indent="-228600" algn="ctr"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dirty="0" smtClean="0">
                          <a:latin typeface="ＭＳ Ｐゴシック" panose="020B0600070205080204" pitchFamily="50" charset="-128"/>
                          <a:ea typeface="ＭＳ Ｐゴシック" panose="020B0600070205080204" pitchFamily="50" charset="-128"/>
                        </a:rPr>
                        <a:t>11/24</a:t>
                      </a:r>
                      <a:endParaRPr kumimoji="1" lang="ja-JP" altLang="en-US" sz="1200" b="0" dirty="0" smtClean="0">
                        <a:latin typeface="ＭＳ Ｐゴシック" panose="020B0600070205080204" pitchFamily="50" charset="-128"/>
                        <a:ea typeface="ＭＳ Ｐゴシック" panose="020B0600070205080204" pitchFamily="50" charset="-128"/>
                      </a:endParaRPr>
                    </a:p>
                    <a:p>
                      <a:pPr marL="228600" marR="0" lvl="0" indent="-228600" algn="ctr"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dirty="0" smtClean="0">
                          <a:latin typeface="ＭＳ Ｐゴシック" panose="020B0600070205080204" pitchFamily="50" charset="-128"/>
                          <a:ea typeface="ＭＳ Ｐゴシック" panose="020B0600070205080204" pitchFamily="50" charset="-128"/>
                        </a:rPr>
                        <a:t>  1/12</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en-US" altLang="ja-JP" sz="1200" b="0" dirty="0" smtClean="0">
                          <a:latin typeface="ＭＳ Ｐゴシック" panose="020B0600070205080204" pitchFamily="50" charset="-128"/>
                          <a:ea typeface="ＭＳ Ｐゴシック" panose="020B0600070205080204" pitchFamily="50" charset="-128"/>
                        </a:rPr>
                        <a:t>-</a:t>
                      </a:r>
                      <a:endParaRPr kumimoji="1" lang="ja-JP" altLang="en-US" sz="1200" b="0" dirty="0" smtClean="0">
                        <a:latin typeface="ＭＳ Ｐゴシック" panose="020B0600070205080204" pitchFamily="50" charset="-128"/>
                        <a:ea typeface="ＭＳ Ｐゴシック" panose="020B0600070205080204" pitchFamily="50" charset="-128"/>
                      </a:endParaRPr>
                    </a:p>
                  </a:txBody>
                  <a:tcPr anchor="ctr"/>
                </a:tc>
                <a:tc>
                  <a:txBody>
                    <a:bodyPr/>
                    <a:lstStyle/>
                    <a:p>
                      <a:pPr marL="228600" marR="0" lvl="0" indent="-228600" algn="l"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dirty="0" smtClean="0">
                          <a:latin typeface="ＭＳ Ｐゴシック" panose="020B0600070205080204" pitchFamily="50" charset="-128"/>
                          <a:ea typeface="ＭＳ Ｐゴシック" panose="020B0600070205080204" pitchFamily="50" charset="-128"/>
                        </a:rPr>
                        <a:t>12/22</a:t>
                      </a:r>
                      <a:endParaRPr kumimoji="1" lang="ja-JP" altLang="en-US" sz="1200" b="0" dirty="0" smtClean="0">
                        <a:latin typeface="ＭＳ Ｐゴシック" panose="020B0600070205080204" pitchFamily="50" charset="-128"/>
                        <a:ea typeface="ＭＳ Ｐゴシック" panose="020B0600070205080204" pitchFamily="50" charset="-128"/>
                      </a:endParaRPr>
                    </a:p>
                    <a:p>
                      <a:pPr marL="228600" marR="0" lvl="0" indent="-228600" algn="l"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dirty="0" smtClean="0">
                          <a:latin typeface="ＭＳ Ｐゴシック" panose="020B0600070205080204" pitchFamily="50" charset="-128"/>
                          <a:ea typeface="ＭＳ Ｐゴシック" panose="020B0600070205080204" pitchFamily="50" charset="-128"/>
                        </a:rPr>
                        <a:t>2/23</a:t>
                      </a:r>
                      <a:endParaRPr kumimoji="1" lang="ja-JP" altLang="en-US" sz="1200" b="0" dirty="0" smtClean="0">
                        <a:latin typeface="ＭＳ Ｐゴシック" panose="020B0600070205080204" pitchFamily="50" charset="-128"/>
                        <a:ea typeface="ＭＳ Ｐゴシック" panose="020B0600070205080204" pitchFamily="50" charset="-128"/>
                      </a:endParaRPr>
                    </a:p>
                  </a:txBody>
                  <a:tcPr anchor="ctr"/>
                </a:tc>
                <a:extLst>
                  <a:ext uri="{0D108BD9-81ED-4DB2-BD59-A6C34878D82A}">
                    <a16:rowId xmlns:a16="http://schemas.microsoft.com/office/drawing/2014/main" val="569583266"/>
                  </a:ext>
                </a:extLst>
              </a:tr>
              <a:tr h="648000">
                <a:tc>
                  <a:txBody>
                    <a:bodyPr/>
                    <a:lstStyle/>
                    <a:p>
                      <a:pPr algn="ctr"/>
                      <a:r>
                        <a:rPr kumimoji="1" lang="ja-JP" altLang="en-US" sz="1600" dirty="0" smtClean="0">
                          <a:latin typeface="ＭＳ Ｐゴシック" panose="020B0600070205080204" pitchFamily="50" charset="-128"/>
                          <a:ea typeface="ＭＳ Ｐゴシック" panose="020B0600070205080204" pitchFamily="50" charset="-128"/>
                        </a:rPr>
                        <a:t>中部</a:t>
                      </a:r>
                      <a:endParaRPr kumimoji="1" lang="ja-JP" altLang="en-US" sz="1600" dirty="0">
                        <a:latin typeface="ＭＳ Ｐゴシック" panose="020B0600070205080204" pitchFamily="50" charset="-128"/>
                        <a:ea typeface="ＭＳ Ｐゴシック" panose="020B0600070205080204" pitchFamily="50" charset="-128"/>
                      </a:endParaRPr>
                    </a:p>
                  </a:txBody>
                  <a:tcPr anchor="ctr"/>
                </a:tc>
                <a:tc>
                  <a:txBody>
                    <a:bodyPr/>
                    <a:lstStyle/>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8/21</a:t>
                      </a:r>
                      <a:endParaRPr kumimoji="1" lang="ja-JP" altLang="en-US" sz="12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2/14</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marL="228600" indent="-228600" algn="ctr">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8/21</a:t>
                      </a:r>
                      <a:endParaRPr kumimoji="1" lang="ja-JP" altLang="en-US" sz="1200" dirty="0">
                        <a:latin typeface="ＭＳ Ｐゴシック" panose="020B0600070205080204" pitchFamily="50" charset="-128"/>
                        <a:ea typeface="ＭＳ Ｐゴシック" panose="020B0600070205080204" pitchFamily="50" charset="-128"/>
                      </a:endParaRPr>
                    </a:p>
                    <a:p>
                      <a:pPr marL="228600" indent="-228600" algn="ctr">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2/14</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lnB w="12700" cap="flat" cmpd="sng" algn="ctr">
                      <a:solidFill>
                        <a:schemeClr val="bg1"/>
                      </a:solidFill>
                      <a:prstDash val="solid"/>
                      <a:round/>
                      <a:headEnd type="none" w="med" len="med"/>
                      <a:tailEnd type="none" w="med" len="med"/>
                    </a:lnB>
                  </a:tcPr>
                </a:tc>
                <a:tc>
                  <a:txBody>
                    <a:bodyPr/>
                    <a:lstStyle/>
                    <a:p>
                      <a:pPr marL="228600" indent="-228600" algn="ctr">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11/7</a:t>
                      </a:r>
                      <a:endParaRPr kumimoji="1" lang="ja-JP" altLang="en-US" sz="1200" dirty="0">
                        <a:latin typeface="ＭＳ Ｐゴシック" panose="020B0600070205080204" pitchFamily="50" charset="-128"/>
                        <a:ea typeface="ＭＳ Ｐゴシック" panose="020B0600070205080204" pitchFamily="50" charset="-128"/>
                      </a:endParaRPr>
                    </a:p>
                    <a:p>
                      <a:pPr marL="228600" indent="-228600" algn="ctr">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11/8</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marL="228600" marR="0" lvl="0" indent="-228600" algn="l"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dirty="0" smtClean="0">
                          <a:latin typeface="ＭＳ Ｐゴシック" panose="020B0600070205080204" pitchFamily="50" charset="-128"/>
                          <a:ea typeface="ＭＳ Ｐゴシック" panose="020B0600070205080204" pitchFamily="50" charset="-128"/>
                        </a:rPr>
                        <a:t>12/20</a:t>
                      </a:r>
                      <a:r>
                        <a:rPr kumimoji="1" lang="ja-JP" altLang="en-US" sz="1200" dirty="0" smtClean="0">
                          <a:latin typeface="ＭＳ Ｐゴシック" panose="020B0600070205080204" pitchFamily="50" charset="-128"/>
                          <a:ea typeface="ＭＳ Ｐゴシック" panose="020B0600070205080204" pitchFamily="50" charset="-128"/>
                        </a:rPr>
                        <a:t>～</a:t>
                      </a:r>
                      <a:r>
                        <a:rPr kumimoji="1" lang="en-US" altLang="ja-JP" sz="1200" dirty="0" smtClean="0">
                          <a:latin typeface="ＭＳ Ｐゴシック" panose="020B0600070205080204" pitchFamily="50" charset="-128"/>
                          <a:ea typeface="ＭＳ Ｐゴシック" panose="020B0600070205080204" pitchFamily="50" charset="-128"/>
                        </a:rPr>
                        <a:t>21</a:t>
                      </a:r>
                      <a:endParaRPr kumimoji="1" lang="ja-JP" altLang="en-US" sz="1200" dirty="0" smtClean="0">
                        <a:latin typeface="ＭＳ Ｐゴシック" panose="020B0600070205080204" pitchFamily="50" charset="-128"/>
                        <a:ea typeface="ＭＳ Ｐゴシック" panose="020B0600070205080204" pitchFamily="50" charset="-128"/>
                      </a:endParaRPr>
                    </a:p>
                    <a:p>
                      <a:pPr marL="228600" marR="0" lvl="0" indent="-228600" algn="l" defTabSz="685800" rtl="0" eaLnBrk="1" fontAlgn="auto" latinLnBrk="0" hangingPunct="1">
                        <a:lnSpc>
                          <a:spcPct val="100000"/>
                        </a:lnSpc>
                        <a:spcBef>
                          <a:spcPts val="0"/>
                        </a:spcBef>
                        <a:spcAft>
                          <a:spcPts val="0"/>
                        </a:spcAft>
                        <a:buClrTx/>
                        <a:buSzTx/>
                        <a:buFont typeface="+mj-ea"/>
                        <a:buAutoNum type="circleNumDbPlain"/>
                        <a:tabLst/>
                        <a:defRPr/>
                      </a:pPr>
                      <a:r>
                        <a:rPr kumimoji="1" lang="en-US" altLang="ja-JP" sz="1200" dirty="0" smtClean="0">
                          <a:latin typeface="ＭＳ Ｐゴシック" panose="020B0600070205080204" pitchFamily="50" charset="-128"/>
                          <a:ea typeface="ＭＳ Ｐゴシック" panose="020B0600070205080204" pitchFamily="50" charset="-128"/>
                        </a:rPr>
                        <a:t>1/17</a:t>
                      </a:r>
                      <a:endParaRPr kumimoji="1" lang="ja-JP" altLang="en-US" sz="1200" dirty="0" smtClean="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extLst>
                  <a:ext uri="{0D108BD9-81ED-4DB2-BD59-A6C34878D82A}">
                    <a16:rowId xmlns:a16="http://schemas.microsoft.com/office/drawing/2014/main" val="4238525470"/>
                  </a:ext>
                </a:extLst>
              </a:tr>
              <a:tr h="648000">
                <a:tc>
                  <a:txBody>
                    <a:bodyPr/>
                    <a:lstStyle/>
                    <a:p>
                      <a:pPr algn="ctr"/>
                      <a:r>
                        <a:rPr kumimoji="1" lang="ja-JP" altLang="en-US" sz="1600" dirty="0" smtClean="0">
                          <a:latin typeface="ＭＳ Ｐゴシック" panose="020B0600070205080204" pitchFamily="50" charset="-128"/>
                          <a:ea typeface="ＭＳ Ｐゴシック" panose="020B0600070205080204" pitchFamily="50" charset="-128"/>
                        </a:rPr>
                        <a:t>近畿</a:t>
                      </a:r>
                      <a:endParaRPr kumimoji="1" lang="ja-JP" altLang="en-US" sz="1600" dirty="0">
                        <a:latin typeface="ＭＳ Ｐゴシック" panose="020B0600070205080204" pitchFamily="50" charset="-128"/>
                        <a:ea typeface="ＭＳ Ｐゴシック" panose="020B0600070205080204" pitchFamily="50" charset="-128"/>
                      </a:endParaRPr>
                    </a:p>
                  </a:txBody>
                  <a:tcPr anchor="ctr"/>
                </a:tc>
                <a:tc>
                  <a:txBody>
                    <a:bodyPr/>
                    <a:lstStyle/>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7/28</a:t>
                      </a:r>
                      <a:endParaRPr kumimoji="1" lang="ja-JP" altLang="en-US" sz="12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2/22</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11/24</a:t>
                      </a:r>
                      <a:r>
                        <a:rPr kumimoji="1" lang="en-US" altLang="ja-JP" sz="1000" dirty="0" smtClean="0">
                          <a:latin typeface="ＭＳ Ｐゴシック" panose="020B0600070205080204" pitchFamily="50" charset="-128"/>
                          <a:ea typeface="ＭＳ Ｐゴシック" panose="020B0600070205080204" pitchFamily="50" charset="-128"/>
                        </a:rPr>
                        <a:t>(</a:t>
                      </a:r>
                      <a:r>
                        <a:rPr kumimoji="1" lang="ja-JP" altLang="en-US" sz="1000" dirty="0" smtClean="0">
                          <a:latin typeface="ＭＳ Ｐゴシック" panose="020B0600070205080204" pitchFamily="50" charset="-128"/>
                          <a:ea typeface="ＭＳ Ｐゴシック" panose="020B0600070205080204" pitchFamily="50" charset="-128"/>
                        </a:rPr>
                        <a:t>府県</a:t>
                      </a:r>
                      <a:r>
                        <a:rPr kumimoji="1" lang="en-US" altLang="ja-JP" sz="1000" dirty="0" smtClean="0">
                          <a:latin typeface="ＭＳ Ｐゴシック" panose="020B0600070205080204" pitchFamily="50" charset="-128"/>
                          <a:ea typeface="ＭＳ Ｐゴシック" panose="020B0600070205080204" pitchFamily="50" charset="-128"/>
                        </a:rPr>
                        <a:t>)</a:t>
                      </a:r>
                      <a:endParaRPr kumimoji="1" lang="ja-JP" altLang="en-US" sz="10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11/27</a:t>
                      </a:r>
                      <a:r>
                        <a:rPr kumimoji="1" lang="en-US" altLang="ja-JP" sz="1000" dirty="0" smtClean="0">
                          <a:latin typeface="ＭＳ Ｐゴシック" panose="020B0600070205080204" pitchFamily="50" charset="-128"/>
                          <a:ea typeface="ＭＳ Ｐゴシック" panose="020B0600070205080204" pitchFamily="50" charset="-128"/>
                        </a:rPr>
                        <a:t>(</a:t>
                      </a:r>
                      <a:r>
                        <a:rPr kumimoji="1" lang="ja-JP" altLang="en-US" sz="1000" dirty="0" smtClean="0">
                          <a:latin typeface="ＭＳ Ｐゴシック" panose="020B0600070205080204" pitchFamily="50" charset="-128"/>
                          <a:ea typeface="ＭＳ Ｐゴシック" panose="020B0600070205080204" pitchFamily="50" charset="-128"/>
                        </a:rPr>
                        <a:t>政令市</a:t>
                      </a:r>
                      <a:r>
                        <a:rPr kumimoji="1" lang="en-US" altLang="ja-JP" sz="1000" dirty="0" smtClean="0">
                          <a:latin typeface="ＭＳ Ｐゴシック" panose="020B0600070205080204" pitchFamily="50" charset="-128"/>
                          <a:ea typeface="ＭＳ Ｐゴシック" panose="020B0600070205080204" pitchFamily="50" charset="-128"/>
                        </a:rPr>
                        <a:t>)</a:t>
                      </a:r>
                      <a:endParaRPr kumimoji="1" lang="ja-JP" altLang="en-US" sz="10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12/15</a:t>
                      </a:r>
                      <a:r>
                        <a:rPr kumimoji="1" lang="en-US" altLang="ja-JP" sz="1000" dirty="0" smtClean="0">
                          <a:latin typeface="ＭＳ Ｐゴシック" panose="020B0600070205080204" pitchFamily="50" charset="-128"/>
                          <a:ea typeface="ＭＳ Ｐゴシック" panose="020B0600070205080204" pitchFamily="50" charset="-128"/>
                        </a:rPr>
                        <a:t>(</a:t>
                      </a:r>
                      <a:r>
                        <a:rPr kumimoji="1" lang="ja-JP" altLang="en-US" sz="1000" dirty="0" smtClean="0">
                          <a:latin typeface="ＭＳ Ｐゴシック" panose="020B0600070205080204" pitchFamily="50" charset="-128"/>
                          <a:ea typeface="ＭＳ Ｐゴシック" panose="020B0600070205080204" pitchFamily="50" charset="-128"/>
                        </a:rPr>
                        <a:t>政令市</a:t>
                      </a:r>
                      <a:r>
                        <a:rPr kumimoji="1" lang="en-US" altLang="ja-JP" sz="1000" dirty="0" smtClean="0">
                          <a:latin typeface="ＭＳ Ｐゴシック" panose="020B0600070205080204" pitchFamily="50" charset="-128"/>
                          <a:ea typeface="ＭＳ Ｐゴシック" panose="020B0600070205080204" pitchFamily="50" charset="-128"/>
                        </a:rPr>
                        <a:t>)</a:t>
                      </a:r>
                      <a:endParaRPr kumimoji="1" lang="ja-JP" altLang="en-US" sz="10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12/21</a:t>
                      </a:r>
                      <a:r>
                        <a:rPr kumimoji="1" lang="en-US" altLang="ja-JP" sz="1000" dirty="0" smtClean="0">
                          <a:latin typeface="ＭＳ Ｐゴシック" panose="020B0600070205080204" pitchFamily="50" charset="-128"/>
                          <a:ea typeface="ＭＳ Ｐゴシック" panose="020B0600070205080204" pitchFamily="50" charset="-128"/>
                        </a:rPr>
                        <a:t>(</a:t>
                      </a:r>
                      <a:r>
                        <a:rPr kumimoji="1" lang="ja-JP" altLang="en-US" sz="1000" dirty="0" smtClean="0">
                          <a:latin typeface="ＭＳ Ｐゴシック" panose="020B0600070205080204" pitchFamily="50" charset="-128"/>
                          <a:ea typeface="ＭＳ Ｐゴシック" panose="020B0600070205080204" pitchFamily="50" charset="-128"/>
                        </a:rPr>
                        <a:t>推薦市町</a:t>
                      </a:r>
                      <a:r>
                        <a:rPr kumimoji="1" lang="en-US" altLang="ja-JP" sz="1000" dirty="0" smtClean="0">
                          <a:latin typeface="ＭＳ Ｐゴシック" panose="020B0600070205080204" pitchFamily="50" charset="-128"/>
                          <a:ea typeface="ＭＳ Ｐゴシック" panose="020B0600070205080204" pitchFamily="50" charset="-128"/>
                        </a:rPr>
                        <a:t>)</a:t>
                      </a:r>
                    </a:p>
                  </a:txBody>
                  <a:tcPr anchor="ctr">
                    <a:lnT w="12700" cap="flat" cmpd="sng" algn="ctr">
                      <a:solidFill>
                        <a:schemeClr val="bg1"/>
                      </a:solidFill>
                      <a:prstDash val="solid"/>
                      <a:round/>
                      <a:headEnd type="none" w="med" len="med"/>
                      <a:tailEnd type="none" w="med" len="med"/>
                    </a:lnT>
                  </a:tcP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2/22</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12/26</a:t>
                      </a:r>
                      <a:endParaRPr kumimoji="1" lang="ja-JP" altLang="en-US" sz="12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1/11</a:t>
                      </a:r>
                      <a:endParaRPr kumimoji="1" lang="ja-JP" altLang="en-US" sz="12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1/25</a:t>
                      </a:r>
                      <a:endParaRPr kumimoji="1" lang="ja-JP" altLang="en-US" sz="12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2/1</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extLst>
                  <a:ext uri="{0D108BD9-81ED-4DB2-BD59-A6C34878D82A}">
                    <a16:rowId xmlns:a16="http://schemas.microsoft.com/office/drawing/2014/main" val="164459253"/>
                  </a:ext>
                </a:extLst>
              </a:tr>
              <a:tr h="6480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600" dirty="0" smtClean="0">
                          <a:latin typeface="ＭＳ Ｐゴシック" panose="020B0600070205080204" pitchFamily="50" charset="-128"/>
                          <a:ea typeface="ＭＳ Ｐゴシック" panose="020B0600070205080204" pitchFamily="50" charset="-128"/>
                        </a:rPr>
                        <a:t>中国</a:t>
                      </a:r>
                    </a:p>
                  </a:txBody>
                  <a:tcPr anchor="ctr"/>
                </a:tc>
                <a:tc>
                  <a:txBody>
                    <a:bodyPr/>
                    <a:lstStyle/>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7/28</a:t>
                      </a:r>
                      <a:endParaRPr kumimoji="1" lang="ja-JP" altLang="en-US" sz="12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2/26</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9/26</a:t>
                      </a: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2/1</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tc>
                  <a:txBody>
                    <a:bodyPr/>
                    <a:lstStyle/>
                    <a:p>
                      <a:pPr algn="ctr"/>
                      <a:r>
                        <a:rPr kumimoji="1" lang="en-US" altLang="ja-JP" sz="1200" dirty="0" smtClean="0">
                          <a:solidFill>
                            <a:schemeClr val="tx1"/>
                          </a:solidFill>
                          <a:latin typeface="ＭＳ Ｐゴシック" panose="020B0600070205080204" pitchFamily="50" charset="-128"/>
                          <a:ea typeface="ＭＳ Ｐゴシック" panose="020B0600070205080204" pitchFamily="50" charset="-128"/>
                        </a:rPr>
                        <a:t>1/25</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10/19</a:t>
                      </a:r>
                      <a:r>
                        <a:rPr kumimoji="1" lang="ja-JP" altLang="en-US" sz="1200" dirty="0" smtClean="0">
                          <a:latin typeface="ＭＳ Ｐゴシック" panose="020B0600070205080204" pitchFamily="50" charset="-128"/>
                          <a:ea typeface="ＭＳ Ｐゴシック" panose="020B0600070205080204" pitchFamily="50" charset="-128"/>
                        </a:rPr>
                        <a:t>～</a:t>
                      </a:r>
                      <a:r>
                        <a:rPr kumimoji="1" lang="en-US" altLang="ja-JP" sz="1200" dirty="0" smtClean="0">
                          <a:latin typeface="ＭＳ Ｐゴシック" panose="020B0600070205080204" pitchFamily="50" charset="-128"/>
                          <a:ea typeface="ＭＳ Ｐゴシック" panose="020B0600070205080204" pitchFamily="50" charset="-128"/>
                        </a:rPr>
                        <a:t>20</a:t>
                      </a:r>
                    </a:p>
                  </a:txBody>
                  <a:tcPr anchor="ctr"/>
                </a:tc>
                <a:tc>
                  <a:txBody>
                    <a:bodyPr/>
                    <a:lstStyle/>
                    <a:p>
                      <a:pPr algn="ctr"/>
                      <a:endParaRPr kumimoji="1" lang="en-US" altLang="ja-JP" sz="1200" dirty="0" smtClean="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extLst>
                  <a:ext uri="{0D108BD9-81ED-4DB2-BD59-A6C34878D82A}">
                    <a16:rowId xmlns:a16="http://schemas.microsoft.com/office/drawing/2014/main" val="2315948352"/>
                  </a:ext>
                </a:extLst>
              </a:tr>
              <a:tr h="6480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600" dirty="0" smtClean="0">
                          <a:latin typeface="ＭＳ Ｐゴシック" panose="020B0600070205080204" pitchFamily="50" charset="-128"/>
                          <a:ea typeface="ＭＳ Ｐゴシック" panose="020B0600070205080204" pitchFamily="50" charset="-128"/>
                        </a:rPr>
                        <a:t>四国</a:t>
                      </a:r>
                    </a:p>
                  </a:txBody>
                  <a:tcPr anchor="ctr"/>
                </a:tc>
                <a:tc>
                  <a:txBody>
                    <a:bodyPr/>
                    <a:lstStyle/>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8/3</a:t>
                      </a:r>
                      <a:endParaRPr kumimoji="1" lang="ja-JP" altLang="en-US" sz="1200" dirty="0">
                        <a:latin typeface="ＭＳ Ｐゴシック" panose="020B0600070205080204" pitchFamily="50" charset="-128"/>
                        <a:ea typeface="ＭＳ Ｐゴシック" panose="020B0600070205080204" pitchFamily="50" charset="-128"/>
                      </a:endParaRP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2/27</a:t>
                      </a:r>
                      <a:endParaRPr kumimoji="1" lang="ja-JP" altLang="en-US" sz="1200" dirty="0">
                        <a:latin typeface="ＭＳ Ｐゴシック" panose="020B0600070205080204" pitchFamily="50" charset="-128"/>
                        <a:ea typeface="ＭＳ Ｐゴシック" panose="020B0600070205080204" pitchFamily="50" charset="-128"/>
                      </a:endParaRPr>
                    </a:p>
                  </a:txBody>
                  <a:tcPr anchor="ctr"/>
                </a:tc>
                <a:tc>
                  <a:txBody>
                    <a:bodyPr/>
                    <a:lstStyle/>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9/21</a:t>
                      </a: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2/2</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tc>
                  <a:txBody>
                    <a:bodyPr/>
                    <a:lstStyle/>
                    <a:p>
                      <a:pPr algn="ctr"/>
                      <a:r>
                        <a:rPr kumimoji="1" lang="en-US" altLang="ja-JP" sz="1200" dirty="0" smtClean="0">
                          <a:solidFill>
                            <a:schemeClr val="tx1"/>
                          </a:solidFill>
                          <a:latin typeface="ＭＳ Ｐゴシック" panose="020B0600070205080204" pitchFamily="50" charset="-128"/>
                          <a:ea typeface="ＭＳ Ｐゴシック" panose="020B0600070205080204" pitchFamily="50" charset="-128"/>
                        </a:rPr>
                        <a:t>1/22</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11/7</a:t>
                      </a:r>
                      <a:r>
                        <a:rPr kumimoji="1" lang="ja-JP" altLang="en-US" sz="1200" dirty="0" smtClean="0">
                          <a:latin typeface="ＭＳ Ｐゴシック" panose="020B0600070205080204" pitchFamily="50" charset="-128"/>
                          <a:ea typeface="ＭＳ Ｐゴシック" panose="020B0600070205080204" pitchFamily="50" charset="-128"/>
                        </a:rPr>
                        <a:t>～</a:t>
                      </a:r>
                      <a:r>
                        <a:rPr kumimoji="1" lang="en-US" altLang="ja-JP" sz="1200" dirty="0" smtClean="0">
                          <a:latin typeface="ＭＳ Ｐゴシック" panose="020B0600070205080204" pitchFamily="50" charset="-128"/>
                          <a:ea typeface="ＭＳ Ｐゴシック" panose="020B0600070205080204" pitchFamily="50" charset="-128"/>
                        </a:rPr>
                        <a:t>8</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extLst>
                  <a:ext uri="{0D108BD9-81ED-4DB2-BD59-A6C34878D82A}">
                    <a16:rowId xmlns:a16="http://schemas.microsoft.com/office/drawing/2014/main" val="3455438337"/>
                  </a:ext>
                </a:extLst>
              </a:tr>
              <a:tr h="6480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600" dirty="0" smtClean="0">
                          <a:latin typeface="ＭＳ Ｐゴシック" panose="020B0600070205080204" pitchFamily="50" charset="-128"/>
                          <a:ea typeface="ＭＳ Ｐゴシック" panose="020B0600070205080204" pitchFamily="50" charset="-128"/>
                        </a:rPr>
                        <a:t>九州</a:t>
                      </a:r>
                    </a:p>
                  </a:txBody>
                  <a:tcPr anchor="ctr"/>
                </a:tc>
                <a:tc>
                  <a:txBody>
                    <a:bodyPr/>
                    <a:lstStyle/>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9/4</a:t>
                      </a:r>
                    </a:p>
                    <a:p>
                      <a:pPr marL="228600" indent="-228600" algn="l">
                        <a:buFont typeface="+mj-ea"/>
                        <a:buAutoNum type="circleNumDbPlain"/>
                      </a:pPr>
                      <a:r>
                        <a:rPr kumimoji="1" lang="en-US" altLang="ja-JP" sz="1200" dirty="0" smtClean="0">
                          <a:latin typeface="ＭＳ Ｐゴシック" panose="020B0600070205080204" pitchFamily="50" charset="-128"/>
                          <a:ea typeface="ＭＳ Ｐゴシック" panose="020B0600070205080204" pitchFamily="50" charset="-128"/>
                        </a:rPr>
                        <a:t>1/31</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11/14</a:t>
                      </a:r>
                    </a:p>
                  </a:txBody>
                  <a:tcPr anchor="ctr"/>
                </a:tc>
                <a:tc>
                  <a:txBody>
                    <a:bodyPr/>
                    <a:lstStyle/>
                    <a:p>
                      <a:pPr algn="ctr"/>
                      <a:endParaRPr kumimoji="1" lang="en-US" altLang="ja-JP" sz="1200" dirty="0" smtClean="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tc>
                  <a:txBody>
                    <a:bodyPr/>
                    <a:lstStyle/>
                    <a:p>
                      <a:pPr algn="ctr"/>
                      <a:r>
                        <a:rPr kumimoji="1" lang="en-US" altLang="ja-JP" sz="1200" dirty="0" smtClean="0">
                          <a:latin typeface="ＭＳ Ｐゴシック" panose="020B0600070205080204" pitchFamily="50" charset="-128"/>
                          <a:ea typeface="ＭＳ Ｐゴシック" panose="020B0600070205080204" pitchFamily="50" charset="-128"/>
                        </a:rPr>
                        <a:t>-</a:t>
                      </a:r>
                    </a:p>
                  </a:txBody>
                  <a:tcPr anchor="ctr"/>
                </a:tc>
                <a:extLst>
                  <a:ext uri="{0D108BD9-81ED-4DB2-BD59-A6C34878D82A}">
                    <a16:rowId xmlns:a16="http://schemas.microsoft.com/office/drawing/2014/main" val="2416905452"/>
                  </a:ext>
                </a:extLst>
              </a:tr>
            </a:tbl>
          </a:graphicData>
        </a:graphic>
      </p:graphicFrame>
      <p:sp>
        <p:nvSpPr>
          <p:cNvPr id="5" name="正方形/長方形 4"/>
          <p:cNvSpPr/>
          <p:nvPr/>
        </p:nvSpPr>
        <p:spPr>
          <a:xfrm>
            <a:off x="0" y="0"/>
            <a:ext cx="9144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a:solidFill>
                  <a:schemeClr val="bg1"/>
                </a:solidFill>
                <a:latin typeface="ＭＳ ゴシック" panose="020B0609070205080204" pitchFamily="49" charset="-128"/>
                <a:ea typeface="ＭＳ ゴシック" panose="020B0609070205080204" pitchFamily="49" charset="-128"/>
              </a:rPr>
              <a:t>地域ブロック協議会等の開催実績</a:t>
            </a:r>
          </a:p>
        </p:txBody>
      </p:sp>
      <p:sp>
        <p:nvSpPr>
          <p:cNvPr id="3" name="テキスト ボックス 2"/>
          <p:cNvSpPr txBox="1"/>
          <p:nvPr/>
        </p:nvSpPr>
        <p:spPr>
          <a:xfrm>
            <a:off x="6804248" y="4033639"/>
            <a:ext cx="648072" cy="253916"/>
          </a:xfrm>
          <a:prstGeom prst="rect">
            <a:avLst/>
          </a:prstGeom>
          <a:noFill/>
        </p:spPr>
        <p:txBody>
          <a:bodyPr wrap="square" rtlCol="0">
            <a:spAutoFit/>
          </a:bodyPr>
          <a:lstStyle/>
          <a:p>
            <a:r>
              <a:rPr kumimoji="1" lang="en-US" altLang="ja-JP" sz="1050" dirty="0" smtClean="0"/>
              <a:t>※</a:t>
            </a:r>
            <a:r>
              <a:rPr kumimoji="1" lang="ja-JP" altLang="en-US" sz="1050" dirty="0" smtClean="0"/>
              <a:t>１</a:t>
            </a:r>
            <a:endParaRPr kumimoji="1" lang="ja-JP" altLang="en-US" sz="1050" dirty="0"/>
          </a:p>
        </p:txBody>
      </p:sp>
      <p:sp>
        <p:nvSpPr>
          <p:cNvPr id="10" name="テキスト ボックス 9"/>
          <p:cNvSpPr txBox="1"/>
          <p:nvPr/>
        </p:nvSpPr>
        <p:spPr>
          <a:xfrm>
            <a:off x="251520" y="6525344"/>
            <a:ext cx="9145016" cy="253916"/>
          </a:xfrm>
          <a:prstGeom prst="rect">
            <a:avLst/>
          </a:prstGeom>
          <a:noFill/>
        </p:spPr>
        <p:txBody>
          <a:bodyPr wrap="square" rtlCol="0">
            <a:spAutoFit/>
          </a:bodyPr>
          <a:lstStyle/>
          <a:p>
            <a:r>
              <a:rPr kumimoji="1" lang="en-US" altLang="ja-JP" sz="1050" dirty="0" smtClean="0">
                <a:latin typeface="ＭＳ Ｐゴシック" panose="020B0600070205080204" pitchFamily="50" charset="-128"/>
                <a:ea typeface="ＭＳ Ｐゴシック" panose="020B0600070205080204" pitchFamily="50" charset="-128"/>
              </a:rPr>
              <a:t>※</a:t>
            </a:r>
            <a:r>
              <a:rPr kumimoji="1" lang="ja-JP" altLang="en-US" sz="1050" dirty="0" smtClean="0">
                <a:latin typeface="ＭＳ Ｐゴシック" panose="020B0600070205080204" pitchFamily="50" charset="-128"/>
                <a:ea typeface="ＭＳ Ｐゴシック" panose="020B0600070205080204" pitchFamily="50" charset="-128"/>
              </a:rPr>
              <a:t>１</a:t>
            </a:r>
            <a:r>
              <a:rPr kumimoji="1" lang="en-US" altLang="ja-JP" sz="1050" dirty="0" smtClean="0">
                <a:latin typeface="ＭＳ Ｐゴシック" panose="020B0600070205080204" pitchFamily="50" charset="-128"/>
                <a:ea typeface="ＭＳ Ｐゴシック" panose="020B0600070205080204" pitchFamily="50" charset="-128"/>
              </a:rPr>
              <a:t>.</a:t>
            </a:r>
            <a:r>
              <a:rPr lang="ja-JP" altLang="en-US" sz="1050" dirty="0" smtClean="0">
                <a:latin typeface="ＭＳ Ｐゴシック" panose="020B0600070205080204" pitchFamily="50" charset="-128"/>
                <a:ea typeface="ＭＳ Ｐゴシック" panose="020B0600070205080204" pitchFamily="50" charset="-128"/>
              </a:rPr>
              <a:t>大阪湾広域臨海環境整備センター、関西広域連合、地方整備局、産業廃棄物協会（大阪・兵庫）を個別訪問し実施</a:t>
            </a:r>
            <a:endParaRPr kumimoji="1" lang="ja-JP" altLang="en-US" sz="1050" dirty="0">
              <a:latin typeface="ＭＳ Ｐゴシック" panose="020B0600070205080204" pitchFamily="50" charset="-128"/>
              <a:ea typeface="ＭＳ Ｐゴシック" panose="020B0600070205080204" pitchFamily="50" charset="-128"/>
            </a:endParaRPr>
          </a:p>
        </p:txBody>
      </p:sp>
      <p:sp>
        <p:nvSpPr>
          <p:cNvPr id="2" name="スライド番号プレースホルダー 1"/>
          <p:cNvSpPr>
            <a:spLocks noGrp="1"/>
          </p:cNvSpPr>
          <p:nvPr>
            <p:ph type="sldNum" sz="quarter" idx="12"/>
          </p:nvPr>
        </p:nvSpPr>
        <p:spPr/>
        <p:txBody>
          <a:bodyPr/>
          <a:lstStyle/>
          <a:p>
            <a:fld id="{A6D01C6D-80EB-490D-8A1D-E86D9EEBEE2C}" type="slidenum">
              <a:rPr kumimoji="1" lang="ja-JP" altLang="en-US" smtClean="0"/>
              <a:t>2</a:t>
            </a:fld>
            <a:endParaRPr kumimoji="1" lang="ja-JP" altLang="en-US"/>
          </a:p>
        </p:txBody>
      </p:sp>
    </p:spTree>
    <p:extLst>
      <p:ext uri="{BB962C8B-B14F-4D97-AF65-F5344CB8AC3E}">
        <p14:creationId xmlns:p14="http://schemas.microsoft.com/office/powerpoint/2010/main" val="737234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表 35"/>
          <p:cNvGraphicFramePr>
            <a:graphicFrameLocks noGrp="1"/>
          </p:cNvGraphicFramePr>
          <p:nvPr>
            <p:extLst>
              <p:ext uri="{D42A27DB-BD31-4B8C-83A1-F6EECF244321}">
                <p14:modId xmlns:p14="http://schemas.microsoft.com/office/powerpoint/2010/main" val="185205423"/>
              </p:ext>
            </p:extLst>
          </p:nvPr>
        </p:nvGraphicFramePr>
        <p:xfrm>
          <a:off x="172186" y="1772816"/>
          <a:ext cx="8784976" cy="4752527"/>
        </p:xfrm>
        <a:graphic>
          <a:graphicData uri="http://schemas.openxmlformats.org/drawingml/2006/table">
            <a:tbl>
              <a:tblPr bandRow="1">
                <a:tableStyleId>{5C22544A-7EE6-4342-B048-85BDC9FD1C3A}</a:tableStyleId>
              </a:tblPr>
              <a:tblGrid>
                <a:gridCol w="755646">
                  <a:extLst>
                    <a:ext uri="{9D8B030D-6E8A-4147-A177-3AD203B41FA5}">
                      <a16:colId xmlns:a16="http://schemas.microsoft.com/office/drawing/2014/main" val="20000"/>
                    </a:ext>
                  </a:extLst>
                </a:gridCol>
                <a:gridCol w="1891127">
                  <a:extLst>
                    <a:ext uri="{9D8B030D-6E8A-4147-A177-3AD203B41FA5}">
                      <a16:colId xmlns:a16="http://schemas.microsoft.com/office/drawing/2014/main" val="20001"/>
                    </a:ext>
                  </a:extLst>
                </a:gridCol>
                <a:gridCol w="1718894">
                  <a:extLst>
                    <a:ext uri="{9D8B030D-6E8A-4147-A177-3AD203B41FA5}">
                      <a16:colId xmlns:a16="http://schemas.microsoft.com/office/drawing/2014/main" val="20002"/>
                    </a:ext>
                  </a:extLst>
                </a:gridCol>
                <a:gridCol w="4419309">
                  <a:extLst>
                    <a:ext uri="{9D8B030D-6E8A-4147-A177-3AD203B41FA5}">
                      <a16:colId xmlns:a16="http://schemas.microsoft.com/office/drawing/2014/main" val="20004"/>
                    </a:ext>
                  </a:extLst>
                </a:gridCol>
              </a:tblGrid>
              <a:tr h="312979">
                <a:tc>
                  <a:txBody>
                    <a:bodyPr/>
                    <a:lstStyle/>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ブロック</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計画名称</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策定年月</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特　徴</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583423">
                <a:tc>
                  <a:txBody>
                    <a:bodyPr/>
                    <a:lstStyle/>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北海道</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indent="0">
                        <a:buFont typeface="Wingdings" panose="05000000000000000000" pitchFamily="2" charset="2"/>
                        <a:buNone/>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大規模災害時における北海道ブロック災害廃棄物対策行動計画</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平成</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29</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年</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3</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月</a:t>
                      </a: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171450" indent="-171450">
                        <a:buFont typeface="Wingdings" panose="05000000000000000000" pitchFamily="2" charset="2"/>
                        <a:buChar char="Ø"/>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大規模地震を対象に基本的な処理方針、ブロック内のネットワーク構築等を記載</a:t>
                      </a:r>
                      <a:endParaRPr kumimoji="1" lang="en-US" altLang="ja-JP" sz="1000" b="0" dirty="0" smtClean="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83409">
                <a:tc>
                  <a:txBody>
                    <a:bodyPr/>
                    <a:lstStyle/>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東北</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indent="0">
                        <a:buFont typeface="Wingdings" panose="05000000000000000000" pitchFamily="2" charset="2"/>
                        <a:buNone/>
                      </a:pPr>
                      <a:r>
                        <a:rPr kumimoji="1" lang="ja-JP" altLang="en-US" sz="1000" b="0" dirty="0" smtClean="0">
                          <a:latin typeface="ＭＳ ゴシック" panose="020B0609070205080204" pitchFamily="49" charset="-128"/>
                          <a:ea typeface="ＭＳ ゴシック" panose="020B0609070205080204" pitchFamily="49" charset="-128"/>
                        </a:rPr>
                        <a:t>東北ブロック災害廃棄物対策行動計画</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平成</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30</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年</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3</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月（予定）</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361950" indent="-171450">
                        <a:buFont typeface="Arial" panose="020B0604020202020204" pitchFamily="34" charset="0"/>
                        <a:buChar char="•"/>
                      </a:pPr>
                      <a:r>
                        <a:rPr kumimoji="1" lang="ja-JP" altLang="en-US" sz="1000" b="0" kern="1200" baseline="0" dirty="0" smtClean="0">
                          <a:solidFill>
                            <a:schemeClr val="tx1"/>
                          </a:solidFill>
                          <a:latin typeface="ＭＳ ゴシック" panose="020B0609070205080204" pitchFamily="49" charset="-128"/>
                          <a:ea typeface="ＭＳ ゴシック" panose="020B0609070205080204" pitchFamily="49" charset="-128"/>
                          <a:cs typeface="+mn-cs"/>
                        </a:rPr>
                        <a:t>大規模災害時における各行動主体の役割と具体的に取るべき行動手順、広域連携による迅速な初動体制の構築等を記載予定</a:t>
                      </a:r>
                    </a:p>
                    <a:p>
                      <a:pPr marL="361950" indent="-171450">
                        <a:buFont typeface="Arial" panose="020B0604020202020204" pitchFamily="34" charset="0"/>
                        <a:buChar char="•"/>
                      </a:pPr>
                      <a:r>
                        <a:rPr kumimoji="1" lang="ja-JP" altLang="en-US" sz="1000" b="0" kern="1200" baseline="0" dirty="0" smtClean="0">
                          <a:solidFill>
                            <a:schemeClr val="tx1"/>
                          </a:solidFill>
                          <a:latin typeface="ＭＳ ゴシック" panose="020B0609070205080204" pitchFamily="49" charset="-128"/>
                          <a:ea typeface="ＭＳ ゴシック" panose="020B0609070205080204" pitchFamily="49" charset="-128"/>
                          <a:cs typeface="+mn-cs"/>
                        </a:rPr>
                        <a:t>平時における協議会を含む各主体の取組や検討事項を記載予定</a:t>
                      </a:r>
                      <a:endParaRPr kumimoji="1" lang="en-US" altLang="ja-JP" sz="1000" b="0" kern="1200" dirty="0" smtClean="0">
                        <a:solidFill>
                          <a:schemeClr val="tx1"/>
                        </a:solidFill>
                        <a:latin typeface="ＭＳ ゴシック" panose="020B0609070205080204" pitchFamily="49" charset="-128"/>
                        <a:ea typeface="ＭＳ ゴシック" panose="020B0609070205080204" pitchFamily="49" charset="-128"/>
                        <a:cs typeface="+mn-cs"/>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83423">
                <a:tc>
                  <a:txBody>
                    <a:bodyPr/>
                    <a:lstStyle/>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関東</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indent="0">
                        <a:buFont typeface="Wingdings" panose="05000000000000000000" pitchFamily="2" charset="2"/>
                        <a:buNone/>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大規模災害発生時における関東ブロック災害廃棄物対策行動計画</a:t>
                      </a: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平成</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29</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年</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3</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月</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171450" indent="-171450">
                        <a:buFont typeface="Wingdings" panose="05000000000000000000" pitchFamily="2" charset="2"/>
                        <a:buChar char="Ø"/>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大規模災害時に関東地方環境事務所と有志の被災地近隣の自治体が連携し、支援チームを設置、支援を実施</a:t>
                      </a: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50118">
                <a:tc>
                  <a:txBody>
                    <a:bodyPr/>
                    <a:lstStyle/>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中部</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災害廃棄物中部ブロック広域連携計画</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平成</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28</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年</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3</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月（第一版）</a:t>
                      </a:r>
                      <a:endParaRPr kumimoji="1" lang="en-US" altLang="ja-JP" sz="1000" b="0" dirty="0" smtClean="0">
                        <a:solidFill>
                          <a:schemeClr val="tx1"/>
                        </a:solidFill>
                        <a:latin typeface="ＭＳ ゴシック" panose="020B0609070205080204" pitchFamily="49" charset="-128"/>
                        <a:ea typeface="ＭＳ ゴシック" panose="020B0609070205080204" pitchFamily="49" charset="-128"/>
                      </a:endParaRPr>
                    </a:p>
                    <a:p>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平成</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29</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年</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2</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月（第二版）</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171450" indent="-171450">
                        <a:buFont typeface="Wingdings" panose="05000000000000000000" pitchFamily="2" charset="2"/>
                        <a:buChar char="Ø"/>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災害応急対応時は幹事支援県が中心となり、復旧復興時は中部地方環境事務所が中心となり、支援調整を実施</a:t>
                      </a:r>
                      <a:endParaRPr kumimoji="1" lang="en-US" altLang="ja-JP" sz="1000" b="0" dirty="0" smtClean="0">
                        <a:solidFill>
                          <a:schemeClr val="tx1"/>
                        </a:solidFill>
                        <a:latin typeface="ＭＳ ゴシック" panose="020B0609070205080204" pitchFamily="49" charset="-128"/>
                        <a:ea typeface="ＭＳ ゴシック" panose="020B0609070205080204" pitchFamily="49" charset="-128"/>
                      </a:endParaRPr>
                    </a:p>
                    <a:p>
                      <a:pPr marL="171450" indent="-171450">
                        <a:buFont typeface="Wingdings" panose="05000000000000000000" pitchFamily="2" charset="2"/>
                        <a:buChar char="Ø"/>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支援県候補の全てが被災した場合や、中部地方環境事務所が被災し機能しない場合についても手順を策定</a:t>
                      </a:r>
                      <a:endParaRPr kumimoji="1" lang="en-US" altLang="ja-JP" sz="1000" b="0" dirty="0" smtClean="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94623">
                <a:tc>
                  <a:txBody>
                    <a:bodyPr/>
                    <a:lstStyle/>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近畿</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近畿ブロック大規模災害廃棄物対策行動計画</a:t>
                      </a: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平成</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29</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年</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7</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月</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171450" indent="-171450">
                        <a:buFont typeface="Wingdings" panose="05000000000000000000" pitchFamily="2" charset="2"/>
                        <a:buChar char="Ø"/>
                      </a:pPr>
                      <a:r>
                        <a:rPr lang="ja-JP" altLang="en-US" sz="1000" b="0" dirty="0" smtClean="0">
                          <a:latin typeface="ＭＳ ゴシック" panose="020B0609070205080204" pitchFamily="49" charset="-128"/>
                          <a:ea typeface="ＭＳ ゴシック" panose="020B0609070205080204" pitchFamily="49" charset="-128"/>
                        </a:rPr>
                        <a:t> 関西広域連合とも連携しつつ体制を構築</a:t>
                      </a:r>
                      <a:endParaRPr lang="en-US" altLang="ja-JP" sz="1000" b="0" dirty="0" smtClean="0">
                        <a:latin typeface="ＭＳ ゴシック" panose="020B0609070205080204" pitchFamily="49" charset="-128"/>
                        <a:ea typeface="ＭＳ ゴシック" panose="020B0609070205080204" pitchFamily="49" charset="-128"/>
                      </a:endParaRPr>
                    </a:p>
                    <a:p>
                      <a:pPr marL="171450" indent="-171450">
                        <a:buFont typeface="Wingdings" panose="05000000000000000000" pitchFamily="2" charset="2"/>
                        <a:buChar char="Ø"/>
                      </a:pPr>
                      <a:r>
                        <a:rPr lang="ja-JP" altLang="en-US" sz="1000" b="0" dirty="0" smtClean="0">
                          <a:latin typeface="ＭＳ ゴシック" panose="020B0609070205080204" pitchFamily="49" charset="-128"/>
                          <a:ea typeface="ＭＳ ゴシック" panose="020B0609070205080204" pitchFamily="49" charset="-128"/>
                        </a:rPr>
                        <a:t> プッシュ型の応援活動がありうることも念頭</a:t>
                      </a:r>
                      <a:endParaRPr lang="en-US" altLang="ja-JP" sz="1000" b="0" dirty="0" smtClean="0">
                        <a:latin typeface="ＭＳ ゴシック" panose="020B0609070205080204" pitchFamily="49" charset="-128"/>
                        <a:ea typeface="ＭＳ ゴシック" panose="020B0609070205080204" pitchFamily="49" charset="-128"/>
                      </a:endParaRPr>
                    </a:p>
                    <a:p>
                      <a:pPr marL="171450" indent="-171450">
                        <a:buFont typeface="Wingdings" panose="05000000000000000000" pitchFamily="2" charset="2"/>
                        <a:buChar char="Ø"/>
                      </a:pPr>
                      <a:r>
                        <a:rPr lang="ja-JP" altLang="en-US" sz="1000" b="0" dirty="0" smtClean="0">
                          <a:latin typeface="ＭＳ ゴシック" panose="020B0609070205080204" pitchFamily="49" charset="-128"/>
                          <a:ea typeface="ＭＳ ゴシック" panose="020B0609070205080204" pitchFamily="49" charset="-128"/>
                        </a:rPr>
                        <a:t> 時系列に沿って、各主体が実施する手順を示す表を添付</a:t>
                      </a:r>
                      <a:endParaRPr lang="en-US" altLang="ja-JP" sz="1000" b="0" dirty="0" smtClean="0">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749929">
                <a:tc>
                  <a:txBody>
                    <a:bodyPr/>
                    <a:lstStyle/>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中国</a:t>
                      </a:r>
                      <a:endParaRPr kumimoji="1" lang="en-US" altLang="ja-JP" sz="1000" b="0" dirty="0" smtClean="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四国</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indent="0">
                        <a:buFont typeface="Wingdings" panose="05000000000000000000" pitchFamily="2" charset="2"/>
                        <a:buNone/>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大規模災害発生時における中国ブロック、四国ブロック災害廃棄物対策行動計画</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平成</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30</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年</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3</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月</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171450" indent="-171450">
                        <a:buFont typeface="Wingdings" panose="05000000000000000000" pitchFamily="2" charset="2"/>
                        <a:buChar char="Ø"/>
                      </a:pPr>
                      <a:r>
                        <a:rPr kumimoji="1" lang="ja-JP" altLang="en-US" sz="1000" b="0" kern="1200" dirty="0" smtClean="0">
                          <a:solidFill>
                            <a:schemeClr val="dk1"/>
                          </a:solidFill>
                          <a:latin typeface="ＭＳ ゴシック" panose="020B0609070205080204" pitchFamily="49" charset="-128"/>
                          <a:ea typeface="ＭＳ ゴシック" panose="020B0609070205080204" pitchFamily="49" charset="-128"/>
                          <a:cs typeface="+mn-cs"/>
                        </a:rPr>
                        <a:t>平成</a:t>
                      </a:r>
                      <a:r>
                        <a:rPr kumimoji="1" lang="en-US" altLang="ja-JP" sz="1000" b="0" kern="1200" dirty="0" smtClean="0">
                          <a:solidFill>
                            <a:schemeClr val="dk1"/>
                          </a:solidFill>
                          <a:latin typeface="ＭＳ ゴシック" panose="020B0609070205080204" pitchFamily="49" charset="-128"/>
                          <a:ea typeface="ＭＳ ゴシック" panose="020B0609070205080204" pitchFamily="49" charset="-128"/>
                          <a:cs typeface="+mn-cs"/>
                        </a:rPr>
                        <a:t>27</a:t>
                      </a:r>
                      <a:r>
                        <a:rPr kumimoji="1" lang="ja-JP" altLang="en-US" sz="1000" b="0" kern="1200" dirty="0" smtClean="0">
                          <a:solidFill>
                            <a:schemeClr val="dk1"/>
                          </a:solidFill>
                          <a:latin typeface="ＭＳ ゴシック" panose="020B0609070205080204" pitchFamily="49" charset="-128"/>
                          <a:ea typeface="ＭＳ ゴシック" panose="020B0609070205080204" pitchFamily="49" charset="-128"/>
                          <a:cs typeface="+mn-cs"/>
                        </a:rPr>
                        <a:t>年度から実施した合同訓練の成果を基に、平時・大規模災害時に各主体が取り組むべき具体的・標準的な手順を記載</a:t>
                      </a:r>
                      <a:endParaRPr kumimoji="1" lang="en-US" altLang="ja-JP" sz="1000" b="0" kern="1200" dirty="0" smtClean="0">
                        <a:solidFill>
                          <a:schemeClr val="dk1"/>
                        </a:solidFill>
                        <a:latin typeface="ＭＳ ゴシック" panose="020B0609070205080204" pitchFamily="49" charset="-128"/>
                        <a:ea typeface="ＭＳ ゴシック" panose="020B0609070205080204" pitchFamily="49" charset="-128"/>
                        <a:cs typeface="+mn-cs"/>
                      </a:endParaRPr>
                    </a:p>
                    <a:p>
                      <a:pPr marL="171450" indent="-171450">
                        <a:buFont typeface="Wingdings" panose="05000000000000000000" pitchFamily="2" charset="2"/>
                        <a:buChar char="Ø"/>
                      </a:pPr>
                      <a:r>
                        <a:rPr kumimoji="1" lang="ja-JP" altLang="en-US" sz="1000" b="0" kern="1200" dirty="0" smtClean="0">
                          <a:solidFill>
                            <a:schemeClr val="dk1"/>
                          </a:solidFill>
                          <a:latin typeface="ＭＳ ゴシック" panose="020B0609070205080204" pitchFamily="49" charset="-128"/>
                          <a:ea typeface="ＭＳ ゴシック" panose="020B0609070205080204" pitchFamily="49" charset="-128"/>
                          <a:cs typeface="+mn-cs"/>
                        </a:rPr>
                        <a:t>中国ブロックと四国ブロック間での相互連携についても記載</a:t>
                      </a: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744107307"/>
                  </a:ext>
                </a:extLst>
              </a:tr>
              <a:tr h="594623">
                <a:tc>
                  <a:txBody>
                    <a:bodyPr/>
                    <a:lstStyle/>
                    <a:p>
                      <a:pPr algn="ct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九州</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indent="0">
                        <a:buFont typeface="Wingdings" panose="05000000000000000000" pitchFamily="2" charset="2"/>
                        <a:buNone/>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大規模災害発生時における九州ブロック災害廃棄物対策行動計画</a:t>
                      </a: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平成</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29</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年</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6</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月</a:t>
                      </a:r>
                      <a:endParaRPr kumimoji="1" lang="ja-JP" altLang="en-US" sz="1000" b="0" dirty="0">
                        <a:solidFill>
                          <a:schemeClr val="tx1"/>
                        </a:solidFill>
                        <a:latin typeface="ＭＳ ゴシック" panose="020B0609070205080204" pitchFamily="49" charset="-128"/>
                        <a:ea typeface="ＭＳ ゴシック" panose="020B0609070205080204" pitchFamily="49" charset="-128"/>
                      </a:endParaRP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171450" indent="-171450">
                        <a:buFont typeface="Wingdings" panose="05000000000000000000" pitchFamily="2" charset="2"/>
                        <a:buChar char="Ø"/>
                      </a:pP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被災県庁内に環境省、</a:t>
                      </a:r>
                      <a:r>
                        <a:rPr kumimoji="1" lang="en-US" altLang="ja-JP" sz="1000" b="0" dirty="0" err="1" smtClean="0">
                          <a:solidFill>
                            <a:schemeClr val="tx1"/>
                          </a:solidFill>
                          <a:latin typeface="ＭＳ ゴシック" panose="020B0609070205080204" pitchFamily="49" charset="-128"/>
                          <a:ea typeface="ＭＳ ゴシック" panose="020B0609070205080204" pitchFamily="49" charset="-128"/>
                        </a:rPr>
                        <a:t>D.Waste</a:t>
                      </a:r>
                      <a:r>
                        <a:rPr kumimoji="1" lang="en-US" altLang="ja-JP" sz="1000" b="0" dirty="0" smtClean="0">
                          <a:solidFill>
                            <a:schemeClr val="tx1"/>
                          </a:solidFill>
                          <a:latin typeface="ＭＳ ゴシック" panose="020B0609070205080204" pitchFamily="49" charset="-128"/>
                          <a:ea typeface="ＭＳ ゴシック" panose="020B0609070205080204" pitchFamily="49" charset="-128"/>
                        </a:rPr>
                        <a:t>-Net</a:t>
                      </a:r>
                      <a:r>
                        <a:rPr kumimoji="1" lang="ja-JP" altLang="en-US" sz="1000" b="0" dirty="0" err="1" smtClean="0">
                          <a:solidFill>
                            <a:schemeClr val="tx1"/>
                          </a:solidFill>
                          <a:latin typeface="ＭＳ ゴシック" panose="020B0609070205080204" pitchFamily="49" charset="-128"/>
                          <a:ea typeface="ＭＳ ゴシック" panose="020B0609070205080204" pitchFamily="49" charset="-128"/>
                        </a:rPr>
                        <a:t>、</a:t>
                      </a:r>
                      <a:r>
                        <a:rPr kumimoji="1" lang="ja-JP" altLang="en-US" sz="1000" b="0" dirty="0" smtClean="0">
                          <a:solidFill>
                            <a:schemeClr val="tx1"/>
                          </a:solidFill>
                          <a:latin typeface="ＭＳ ゴシック" panose="020B0609070205080204" pitchFamily="49" charset="-128"/>
                          <a:ea typeface="ＭＳ ゴシック" panose="020B0609070205080204" pitchFamily="49" charset="-128"/>
                        </a:rPr>
                        <a:t>県、主要な市からなる広域連携チームを設置し、広域連携の調整を実施</a:t>
                      </a:r>
                    </a:p>
                  </a:txBody>
                  <a:tcPr marL="77910" marR="77910" marT="38972" marB="3897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146852085"/>
                  </a:ext>
                </a:extLst>
              </a:tr>
            </a:tbl>
          </a:graphicData>
        </a:graphic>
      </p:graphicFrame>
      <p:sp>
        <p:nvSpPr>
          <p:cNvPr id="7" name="正方形/長方形 6"/>
          <p:cNvSpPr/>
          <p:nvPr/>
        </p:nvSpPr>
        <p:spPr>
          <a:xfrm>
            <a:off x="31758" y="1454250"/>
            <a:ext cx="5656385" cy="369277"/>
          </a:xfrm>
          <a:prstGeom prst="rect">
            <a:avLst/>
          </a:prstGeom>
          <a:noFill/>
          <a:ln w="19050">
            <a:noFill/>
          </a:ln>
        </p:spPr>
        <p:style>
          <a:lnRef idx="2">
            <a:schemeClr val="dk1"/>
          </a:lnRef>
          <a:fillRef idx="1">
            <a:schemeClr val="lt1"/>
          </a:fillRef>
          <a:effectRef idx="0">
            <a:schemeClr val="dk1"/>
          </a:effectRef>
          <a:fontRef idx="minor">
            <a:schemeClr val="dk1"/>
          </a:fontRef>
        </p:style>
        <p:txBody>
          <a:bodyPr anchor="ctr"/>
          <a:lstStyle/>
          <a:p>
            <a:pPr defTabSz="844083" eaLnBrk="0" fontAlgn="base" hangingPunct="0">
              <a:lnSpc>
                <a:spcPct val="150000"/>
              </a:lnSpc>
              <a:spcBef>
                <a:spcPct val="0"/>
              </a:spcBef>
              <a:spcAft>
                <a:spcPct val="0"/>
              </a:spcAft>
              <a:defRPr/>
            </a:pPr>
            <a:r>
              <a:rPr lang="ja-JP" altLang="en-US" sz="1193" b="1" dirty="0">
                <a:solidFill>
                  <a:srgbClr val="C00000"/>
                </a:solidFill>
                <a:latin typeface="ＭＳ Ｐゴシック" panose="020B0600070205080204" pitchFamily="50" charset="-128"/>
                <a:ea typeface="ＭＳ Ｐゴシック" panose="020B0600070205080204" pitchFamily="50" charset="-128"/>
              </a:rPr>
              <a:t>地域ブロック毎の大規模災害時における災害廃棄物対策行動計画の策定状況</a:t>
            </a:r>
            <a:endParaRPr lang="en-US" altLang="ja-JP" sz="1193" b="1" dirty="0">
              <a:solidFill>
                <a:srgbClr val="C00000"/>
              </a:solidFill>
              <a:latin typeface="ＭＳ Ｐゴシック" panose="020B0600070205080204" pitchFamily="50" charset="-128"/>
              <a:ea typeface="ＭＳ Ｐゴシック" panose="020B0600070205080204" pitchFamily="50" charset="-128"/>
            </a:endParaRPr>
          </a:p>
        </p:txBody>
      </p:sp>
      <p:sp>
        <p:nvSpPr>
          <p:cNvPr id="2" name="テキスト ボックス 1"/>
          <p:cNvSpPr txBox="1"/>
          <p:nvPr/>
        </p:nvSpPr>
        <p:spPr>
          <a:xfrm>
            <a:off x="172186" y="700980"/>
            <a:ext cx="8784976" cy="616836"/>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p>
            <a:pPr defTabSz="844083" eaLnBrk="0" fontAlgn="base" hangingPunct="0">
              <a:spcBef>
                <a:spcPct val="0"/>
              </a:spcBef>
              <a:spcAft>
                <a:spcPct val="0"/>
              </a:spcAft>
              <a:defRPr/>
            </a:pPr>
            <a:r>
              <a:rPr lang="ja-JP" altLang="en-US" sz="1704" dirty="0">
                <a:solidFill>
                  <a:prstClr val="black"/>
                </a:solidFill>
                <a:latin typeface="Calibri"/>
                <a:ea typeface="ＭＳ Ｐゴシック" panose="020B0600070205080204" pitchFamily="50" charset="-128"/>
              </a:rPr>
              <a:t>地域ブロック単位で大規模災害における連携を強化するため、行動計画の策定を進めている。現在、北海道、関東、中部</a:t>
            </a:r>
            <a:r>
              <a:rPr lang="ja-JP" altLang="en-US" sz="1704" dirty="0" smtClean="0">
                <a:solidFill>
                  <a:prstClr val="black"/>
                </a:solidFill>
                <a:latin typeface="Calibri"/>
                <a:ea typeface="ＭＳ Ｐゴシック" panose="020B0600070205080204" pitchFamily="50" charset="-128"/>
              </a:rPr>
              <a:t>、近畿、中国、四国、九州</a:t>
            </a:r>
            <a:r>
              <a:rPr lang="ja-JP" altLang="en-US" sz="1704" dirty="0">
                <a:solidFill>
                  <a:prstClr val="black"/>
                </a:solidFill>
                <a:latin typeface="Calibri"/>
                <a:ea typeface="ＭＳ Ｐゴシック" panose="020B0600070205080204" pitchFamily="50" charset="-128"/>
              </a:rPr>
              <a:t>で策定済み。</a:t>
            </a:r>
          </a:p>
        </p:txBody>
      </p:sp>
      <p:sp>
        <p:nvSpPr>
          <p:cNvPr id="14" name="左大かっこ 13"/>
          <p:cNvSpPr/>
          <p:nvPr/>
        </p:nvSpPr>
        <p:spPr>
          <a:xfrm>
            <a:off x="4633546" y="2708920"/>
            <a:ext cx="154478" cy="504056"/>
          </a:xfrm>
          <a:prstGeom prst="leftBracket">
            <a:avLst/>
          </a:prstGeom>
        </p:spPr>
        <p:style>
          <a:lnRef idx="1">
            <a:schemeClr val="dk1"/>
          </a:lnRef>
          <a:fillRef idx="0">
            <a:schemeClr val="dk1"/>
          </a:fillRef>
          <a:effectRef idx="0">
            <a:schemeClr val="dk1"/>
          </a:effectRef>
          <a:fontRef idx="minor">
            <a:schemeClr val="tx1"/>
          </a:fontRef>
        </p:style>
        <p:txBody>
          <a:bodyPr anchor="ctr"/>
          <a:lstStyle/>
          <a:p>
            <a:pPr algn="ctr" defTabSz="844083" eaLnBrk="0" fontAlgn="base" hangingPunct="0">
              <a:spcBef>
                <a:spcPct val="0"/>
              </a:spcBef>
              <a:spcAft>
                <a:spcPct val="0"/>
              </a:spcAft>
              <a:defRPr/>
            </a:pPr>
            <a:endParaRPr lang="ja-JP" altLang="en-US" sz="1534">
              <a:solidFill>
                <a:prstClr val="black"/>
              </a:solidFill>
              <a:latin typeface="Calibri"/>
              <a:ea typeface="ＭＳ Ｐゴシック" panose="020B0600070205080204" pitchFamily="50" charset="-128"/>
            </a:endParaRPr>
          </a:p>
        </p:txBody>
      </p:sp>
      <p:sp>
        <p:nvSpPr>
          <p:cNvPr id="15" name="左大かっこ 14"/>
          <p:cNvSpPr/>
          <p:nvPr/>
        </p:nvSpPr>
        <p:spPr>
          <a:xfrm flipH="1">
            <a:off x="8792424" y="2708920"/>
            <a:ext cx="132088" cy="504056"/>
          </a:xfrm>
          <a:prstGeom prst="leftBracket">
            <a:avLst/>
          </a:prstGeom>
        </p:spPr>
        <p:style>
          <a:lnRef idx="1">
            <a:schemeClr val="dk1"/>
          </a:lnRef>
          <a:fillRef idx="0">
            <a:schemeClr val="dk1"/>
          </a:fillRef>
          <a:effectRef idx="0">
            <a:schemeClr val="dk1"/>
          </a:effectRef>
          <a:fontRef idx="minor">
            <a:schemeClr val="tx1"/>
          </a:fontRef>
        </p:style>
        <p:txBody>
          <a:bodyPr anchor="ctr"/>
          <a:lstStyle/>
          <a:p>
            <a:pPr algn="ctr" defTabSz="844083" eaLnBrk="0" fontAlgn="base" hangingPunct="0">
              <a:spcBef>
                <a:spcPct val="0"/>
              </a:spcBef>
              <a:spcAft>
                <a:spcPct val="0"/>
              </a:spcAft>
              <a:defRPr/>
            </a:pPr>
            <a:endParaRPr lang="ja-JP" altLang="en-US" sz="1534">
              <a:solidFill>
                <a:prstClr val="black"/>
              </a:solidFill>
              <a:latin typeface="Calibri"/>
              <a:ea typeface="ＭＳ Ｐゴシック" panose="020B0600070205080204" pitchFamily="50" charset="-128"/>
            </a:endParaRPr>
          </a:p>
        </p:txBody>
      </p:sp>
      <p:sp>
        <p:nvSpPr>
          <p:cNvPr id="12" name="正方形/長方形 11"/>
          <p:cNvSpPr/>
          <p:nvPr/>
        </p:nvSpPr>
        <p:spPr>
          <a:xfrm>
            <a:off x="0" y="0"/>
            <a:ext cx="9144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a:solidFill>
                  <a:schemeClr val="bg1"/>
                </a:solidFill>
                <a:latin typeface="ＭＳ ゴシック" panose="020B0609070205080204" pitchFamily="49" charset="-128"/>
                <a:ea typeface="ＭＳ ゴシック" panose="020B0609070205080204" pitchFamily="49" charset="-128"/>
              </a:rPr>
              <a:t>大規模災害における災害廃棄物対策行動計画の策定</a:t>
            </a:r>
          </a:p>
        </p:txBody>
      </p:sp>
      <p:sp>
        <p:nvSpPr>
          <p:cNvPr id="3" name="スライド番号プレースホルダー 2"/>
          <p:cNvSpPr>
            <a:spLocks noGrp="1"/>
          </p:cNvSpPr>
          <p:nvPr>
            <p:ph type="sldNum" sz="quarter" idx="12"/>
          </p:nvPr>
        </p:nvSpPr>
        <p:spPr/>
        <p:txBody>
          <a:bodyPr/>
          <a:lstStyle/>
          <a:p>
            <a:pPr>
              <a:defRPr/>
            </a:pPr>
            <a:fld id="{85292EBB-2DF0-4765-B54D-86593822D2AB}" type="slidenum">
              <a:rPr lang="ja-JP" altLang="en-US" smtClean="0"/>
              <a:pPr>
                <a:defRPr/>
              </a:pPr>
              <a:t>3</a:t>
            </a:fld>
            <a:endParaRPr lang="ja-JP" altLang="en-US"/>
          </a:p>
        </p:txBody>
      </p:sp>
    </p:spTree>
    <p:extLst>
      <p:ext uri="{BB962C8B-B14F-4D97-AF65-F5344CB8AC3E}">
        <p14:creationId xmlns:p14="http://schemas.microsoft.com/office/powerpoint/2010/main" val="1928518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表 16"/>
          <p:cNvGraphicFramePr>
            <a:graphicFrameLocks noGrp="1"/>
          </p:cNvGraphicFramePr>
          <p:nvPr>
            <p:extLst>
              <p:ext uri="{D42A27DB-BD31-4B8C-83A1-F6EECF244321}">
                <p14:modId xmlns:p14="http://schemas.microsoft.com/office/powerpoint/2010/main" val="3546989537"/>
              </p:ext>
            </p:extLst>
          </p:nvPr>
        </p:nvGraphicFramePr>
        <p:xfrm>
          <a:off x="1475656" y="796509"/>
          <a:ext cx="5760640" cy="2331720"/>
        </p:xfrm>
        <a:graphic>
          <a:graphicData uri="http://schemas.openxmlformats.org/drawingml/2006/table">
            <a:tbl>
              <a:tblPr firstRow="1" bandRow="1">
                <a:tableStyleId>{5C22544A-7EE6-4342-B048-85BDC9FD1C3A}</a:tableStyleId>
              </a:tblPr>
              <a:tblGrid>
                <a:gridCol w="1440160">
                  <a:extLst>
                    <a:ext uri="{9D8B030D-6E8A-4147-A177-3AD203B41FA5}">
                      <a16:colId xmlns:a16="http://schemas.microsoft.com/office/drawing/2014/main" val="780459956"/>
                    </a:ext>
                  </a:extLst>
                </a:gridCol>
                <a:gridCol w="1440160">
                  <a:extLst>
                    <a:ext uri="{9D8B030D-6E8A-4147-A177-3AD203B41FA5}">
                      <a16:colId xmlns:a16="http://schemas.microsoft.com/office/drawing/2014/main" val="1925257132"/>
                    </a:ext>
                  </a:extLst>
                </a:gridCol>
                <a:gridCol w="1440160">
                  <a:extLst>
                    <a:ext uri="{9D8B030D-6E8A-4147-A177-3AD203B41FA5}">
                      <a16:colId xmlns:a16="http://schemas.microsoft.com/office/drawing/2014/main" val="190560116"/>
                    </a:ext>
                  </a:extLst>
                </a:gridCol>
                <a:gridCol w="1440160">
                  <a:extLst>
                    <a:ext uri="{9D8B030D-6E8A-4147-A177-3AD203B41FA5}">
                      <a16:colId xmlns:a16="http://schemas.microsoft.com/office/drawing/2014/main" val="3066972777"/>
                    </a:ext>
                  </a:extLst>
                </a:gridCol>
              </a:tblGrid>
              <a:tr h="256000">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地域ブロック</a:t>
                      </a:r>
                      <a:endParaRPr kumimoji="1" lang="ja-JP" altLang="en-US" sz="1100" b="1" dirty="0">
                        <a:solidFill>
                          <a:schemeClr val="bg1"/>
                        </a:solidFill>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平成</a:t>
                      </a:r>
                      <a:r>
                        <a:rPr kumimoji="1" lang="en-US" altLang="ja-JP" sz="1100" dirty="0" smtClean="0">
                          <a:latin typeface="ＭＳ Ｐゴシック" panose="020B0600070205080204" pitchFamily="50" charset="-128"/>
                          <a:ea typeface="ＭＳ Ｐゴシック" panose="020B0600070205080204" pitchFamily="50" charset="-128"/>
                        </a:rPr>
                        <a:t>29</a:t>
                      </a:r>
                      <a:r>
                        <a:rPr kumimoji="1" lang="ja-JP" altLang="en-US" sz="1100" dirty="0" smtClean="0">
                          <a:latin typeface="ＭＳ Ｐゴシック" panose="020B0600070205080204" pitchFamily="50" charset="-128"/>
                          <a:ea typeface="ＭＳ Ｐゴシック" panose="020B0600070205080204" pitchFamily="50" charset="-128"/>
                        </a:rPr>
                        <a:t>年度</a:t>
                      </a:r>
                      <a:endParaRPr kumimoji="1" lang="en-US" altLang="ja-JP" sz="1100" dirty="0" smtClean="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平成</a:t>
                      </a:r>
                      <a:r>
                        <a:rPr kumimoji="1" lang="en-US" altLang="ja-JP" sz="1100" dirty="0" smtClean="0">
                          <a:latin typeface="ＭＳ Ｐゴシック" panose="020B0600070205080204" pitchFamily="50" charset="-128"/>
                          <a:ea typeface="ＭＳ Ｐゴシック" panose="020B0600070205080204" pitchFamily="50" charset="-128"/>
                        </a:rPr>
                        <a:t>28</a:t>
                      </a:r>
                      <a:r>
                        <a:rPr kumimoji="1" lang="ja-JP" altLang="en-US" sz="1100" dirty="0" smtClean="0">
                          <a:latin typeface="ＭＳ Ｐゴシック" panose="020B0600070205080204" pitchFamily="50" charset="-128"/>
                          <a:ea typeface="ＭＳ Ｐゴシック" panose="020B0600070205080204" pitchFamily="50" charset="-128"/>
                        </a:rPr>
                        <a:t>年度</a:t>
                      </a:r>
                      <a:endParaRPr kumimoji="1" lang="en-US" altLang="ja-JP" sz="1100" dirty="0" smtClean="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平成</a:t>
                      </a:r>
                      <a:r>
                        <a:rPr kumimoji="1" lang="en-US" altLang="ja-JP" sz="1100" dirty="0" smtClean="0">
                          <a:latin typeface="ＭＳ Ｐゴシック" panose="020B0600070205080204" pitchFamily="50" charset="-128"/>
                          <a:ea typeface="ＭＳ Ｐゴシック" panose="020B0600070205080204" pitchFamily="50" charset="-128"/>
                        </a:rPr>
                        <a:t>27</a:t>
                      </a:r>
                      <a:r>
                        <a:rPr kumimoji="1" lang="ja-JP" altLang="en-US" sz="1100" dirty="0" smtClean="0">
                          <a:latin typeface="ＭＳ Ｐゴシック" panose="020B0600070205080204" pitchFamily="50" charset="-128"/>
                          <a:ea typeface="ＭＳ Ｐゴシック" panose="020B0600070205080204" pitchFamily="50" charset="-128"/>
                        </a:rPr>
                        <a:t>年度</a:t>
                      </a:r>
                      <a:endParaRPr kumimoji="1" lang="en-US" altLang="ja-JP" sz="1100" b="1" dirty="0" smtClean="0">
                        <a:solidFill>
                          <a:schemeClr val="bg1"/>
                        </a:solidFill>
                        <a:latin typeface="ＭＳ Ｐゴシック" panose="020B0600070205080204" pitchFamily="50" charset="-128"/>
                        <a:ea typeface="ＭＳ Ｐゴシック" panose="020B0600070205080204" pitchFamily="50" charset="-128"/>
                      </a:endParaRPr>
                    </a:p>
                  </a:txBody>
                  <a:tcPr anchor="ctr"/>
                </a:tc>
                <a:extLst>
                  <a:ext uri="{0D108BD9-81ED-4DB2-BD59-A6C34878D82A}">
                    <a16:rowId xmlns:a16="http://schemas.microsoft.com/office/drawing/2014/main" val="1277041390"/>
                  </a:ext>
                </a:extLst>
              </a:tr>
              <a:tr h="256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北海道</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10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3570691561"/>
                  </a:ext>
                </a:extLst>
              </a:tr>
              <a:tr h="256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東北</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5</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3</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1069683930"/>
                  </a:ext>
                </a:extLst>
              </a:tr>
              <a:tr h="256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関東</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5</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4</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3</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2932354784"/>
                  </a:ext>
                </a:extLst>
              </a:tr>
              <a:tr h="256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中部</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6</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2</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2437704800"/>
                  </a:ext>
                </a:extLst>
              </a:tr>
              <a:tr h="256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近畿</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5</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b="0" dirty="0" smtClean="0">
                          <a:solidFill>
                            <a:schemeClr val="tx1"/>
                          </a:solidFill>
                          <a:latin typeface="ＭＳ Ｐゴシック" panose="020B0600070205080204" pitchFamily="50" charset="-128"/>
                          <a:ea typeface="ＭＳ Ｐゴシック" panose="020B0600070205080204" pitchFamily="50" charset="-128"/>
                        </a:rPr>
                        <a:t>3</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1745157660"/>
                  </a:ext>
                </a:extLst>
              </a:tr>
              <a:tr h="256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中国・四国</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9</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b="0" dirty="0" smtClean="0">
                          <a:solidFill>
                            <a:schemeClr val="tx1"/>
                          </a:solidFill>
                          <a:latin typeface="ＭＳ Ｐゴシック" panose="020B0600070205080204" pitchFamily="50" charset="-128"/>
                          <a:ea typeface="ＭＳ Ｐゴシック" panose="020B0600070205080204" pitchFamily="50" charset="-128"/>
                        </a:rPr>
                        <a:t>0</a:t>
                      </a: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1682624037"/>
                  </a:ext>
                </a:extLst>
              </a:tr>
              <a:tr h="256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九州</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2</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195670717"/>
                  </a:ext>
                </a:extLst>
              </a:tr>
              <a:tr h="256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合計</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60000"/>
                        <a:lumOff val="4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42</a:t>
                      </a:r>
                      <a:endParaRPr kumimoji="1" lang="en-US" altLang="ja-JP" sz="1100" b="0" dirty="0" smtClean="0">
                        <a:solidFill>
                          <a:schemeClr val="dk1"/>
                        </a:solidFill>
                        <a:latin typeface="ＭＳ Ｐゴシック" panose="020B0600070205080204" pitchFamily="50" charset="-128"/>
                        <a:ea typeface="ＭＳ Ｐゴシック" panose="020B0600070205080204" pitchFamily="50" charset="-128"/>
                      </a:endParaRPr>
                    </a:p>
                  </a:txBody>
                  <a:tcPr>
                    <a:solidFill>
                      <a:schemeClr val="accent1">
                        <a:lumMod val="60000"/>
                        <a:lumOff val="40000"/>
                      </a:schemeClr>
                    </a:solidFill>
                  </a:tcPr>
                </a:tc>
                <a:tc>
                  <a:txBody>
                    <a:bodyPr/>
                    <a:lstStyle/>
                    <a:p>
                      <a:pPr algn="r"/>
                      <a:r>
                        <a:rPr kumimoji="1" lang="en-US" altLang="ja-JP" sz="1100" b="0" dirty="0" smtClean="0">
                          <a:solidFill>
                            <a:schemeClr val="tx1"/>
                          </a:solidFill>
                          <a:latin typeface="ＭＳ Ｐゴシック" panose="020B0600070205080204" pitchFamily="50" charset="-128"/>
                          <a:ea typeface="ＭＳ Ｐゴシック" panose="020B0600070205080204" pitchFamily="50" charset="-128"/>
                        </a:rPr>
                        <a:t>9</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60000"/>
                        <a:lumOff val="4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6</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60000"/>
                        <a:lumOff val="40000"/>
                      </a:schemeClr>
                    </a:solidFill>
                  </a:tcPr>
                </a:tc>
                <a:extLst>
                  <a:ext uri="{0D108BD9-81ED-4DB2-BD59-A6C34878D82A}">
                    <a16:rowId xmlns:a16="http://schemas.microsoft.com/office/drawing/2014/main" val="3555727475"/>
                  </a:ext>
                </a:extLst>
              </a:tr>
            </a:tbl>
          </a:graphicData>
        </a:graphic>
      </p:graphicFrame>
      <p:sp>
        <p:nvSpPr>
          <p:cNvPr id="18" name="テキスト ボックス 17"/>
          <p:cNvSpPr txBox="1"/>
          <p:nvPr/>
        </p:nvSpPr>
        <p:spPr>
          <a:xfrm>
            <a:off x="88286" y="476672"/>
            <a:ext cx="5563834" cy="36933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dirty="0" smtClean="0">
                <a:latin typeface="ＭＳ Ｐゴシック" panose="020B0600070205080204" pitchFamily="50" charset="-128"/>
                <a:ea typeface="ＭＳ Ｐゴシック" panose="020B0600070205080204" pitchFamily="50" charset="-128"/>
              </a:rPr>
              <a:t>＜災害廃棄物処理計画策定モデル事業　事業数＞</a:t>
            </a:r>
            <a:endParaRPr lang="en-US" altLang="ja-JP" dirty="0" smtClean="0">
              <a:latin typeface="ＭＳ Ｐゴシック" panose="020B0600070205080204" pitchFamily="50" charset="-128"/>
              <a:ea typeface="ＭＳ Ｐゴシック" panose="020B0600070205080204" pitchFamily="50" charset="-128"/>
            </a:endParaRPr>
          </a:p>
        </p:txBody>
      </p:sp>
      <p:graphicFrame>
        <p:nvGraphicFramePr>
          <p:cNvPr id="6" name="表 5"/>
          <p:cNvGraphicFramePr>
            <a:graphicFrameLocks noGrp="1"/>
          </p:cNvGraphicFramePr>
          <p:nvPr>
            <p:extLst/>
          </p:nvPr>
        </p:nvGraphicFramePr>
        <p:xfrm>
          <a:off x="9170013" y="692696"/>
          <a:ext cx="8285619" cy="4084320"/>
        </p:xfrm>
        <a:graphic>
          <a:graphicData uri="http://schemas.openxmlformats.org/drawingml/2006/table">
            <a:tbl>
              <a:tblPr firstRow="1" bandRow="1">
                <a:tableStyleId>{F5AB1C69-6EDB-4FF4-983F-18BD219EF322}</a:tableStyleId>
              </a:tblPr>
              <a:tblGrid>
                <a:gridCol w="1445619">
                  <a:extLst>
                    <a:ext uri="{9D8B030D-6E8A-4147-A177-3AD203B41FA5}">
                      <a16:colId xmlns:a16="http://schemas.microsoft.com/office/drawing/2014/main" val="780459956"/>
                    </a:ext>
                  </a:extLst>
                </a:gridCol>
                <a:gridCol w="3060000">
                  <a:extLst>
                    <a:ext uri="{9D8B030D-6E8A-4147-A177-3AD203B41FA5}">
                      <a16:colId xmlns:a16="http://schemas.microsoft.com/office/drawing/2014/main" val="1058654193"/>
                    </a:ext>
                  </a:extLst>
                </a:gridCol>
                <a:gridCol w="828000">
                  <a:extLst>
                    <a:ext uri="{9D8B030D-6E8A-4147-A177-3AD203B41FA5}">
                      <a16:colId xmlns:a16="http://schemas.microsoft.com/office/drawing/2014/main" val="1925257132"/>
                    </a:ext>
                  </a:extLst>
                </a:gridCol>
                <a:gridCol w="2124000">
                  <a:extLst>
                    <a:ext uri="{9D8B030D-6E8A-4147-A177-3AD203B41FA5}">
                      <a16:colId xmlns:a16="http://schemas.microsoft.com/office/drawing/2014/main" val="1212116879"/>
                    </a:ext>
                  </a:extLst>
                </a:gridCol>
                <a:gridCol w="828000">
                  <a:extLst>
                    <a:ext uri="{9D8B030D-6E8A-4147-A177-3AD203B41FA5}">
                      <a16:colId xmlns:a16="http://schemas.microsoft.com/office/drawing/2014/main" val="190560116"/>
                    </a:ext>
                  </a:extLst>
                </a:gridCol>
              </a:tblGrid>
              <a:tr h="273600">
                <a:tc rowSpan="2">
                  <a:txBody>
                    <a:bodyPr/>
                    <a:lstStyle/>
                    <a:p>
                      <a:pPr algn="ctr"/>
                      <a:r>
                        <a:rPr kumimoji="1" lang="ja-JP" altLang="en-US" sz="1600" dirty="0" smtClean="0">
                          <a:latin typeface="+mj-ea"/>
                          <a:ea typeface="+mj-ea"/>
                        </a:rPr>
                        <a:t>地域ブロック</a:t>
                      </a:r>
                      <a:endParaRPr kumimoji="1" lang="ja-JP" altLang="en-US" sz="1600" b="1" dirty="0">
                        <a:solidFill>
                          <a:schemeClr val="bg1"/>
                        </a:solidFill>
                        <a:latin typeface="+mj-ea"/>
                        <a:ea typeface="+mj-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pPr algn="ctr"/>
                      <a:r>
                        <a:rPr kumimoji="1" lang="ja-JP" altLang="en-US" sz="1600" dirty="0" smtClean="0">
                          <a:latin typeface="+mj-ea"/>
                          <a:ea typeface="+mj-ea"/>
                        </a:rPr>
                        <a:t>平成</a:t>
                      </a:r>
                      <a:r>
                        <a:rPr kumimoji="1" lang="en-US" altLang="ja-JP" sz="1600" dirty="0" smtClean="0">
                          <a:latin typeface="+mj-ea"/>
                          <a:ea typeface="+mj-ea"/>
                        </a:rPr>
                        <a:t>29</a:t>
                      </a:r>
                      <a:r>
                        <a:rPr kumimoji="1" lang="ja-JP" altLang="en-US" sz="1600" dirty="0" smtClean="0">
                          <a:latin typeface="+mj-ea"/>
                          <a:ea typeface="+mj-ea"/>
                        </a:rPr>
                        <a:t>年度</a:t>
                      </a:r>
                      <a:endParaRPr kumimoji="1" lang="en-US" altLang="ja-JP" sz="1600" b="1" dirty="0" smtClean="0">
                        <a:solidFill>
                          <a:schemeClr val="bg1"/>
                        </a:solidFill>
                        <a:latin typeface="+mj-ea"/>
                        <a:ea typeface="+mj-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algn="ctr"/>
                      <a:endParaRPr kumimoji="1" lang="ja-JP" altLang="en-US" sz="1400" dirty="0"/>
                    </a:p>
                  </a:txBody>
                  <a:tcPr anchor="ctr"/>
                </a:tc>
                <a:tc gridSpan="2">
                  <a:txBody>
                    <a:bodyPr/>
                    <a:lstStyle/>
                    <a:p>
                      <a:pPr algn="ctr"/>
                      <a:r>
                        <a:rPr kumimoji="1" lang="ja-JP" altLang="en-US" sz="1600" dirty="0" smtClean="0">
                          <a:latin typeface="+mj-ea"/>
                          <a:ea typeface="+mj-ea"/>
                        </a:rPr>
                        <a:t>（参考）平成</a:t>
                      </a:r>
                      <a:r>
                        <a:rPr kumimoji="1" lang="en-US" altLang="ja-JP" sz="1600" dirty="0" smtClean="0">
                          <a:latin typeface="+mj-ea"/>
                          <a:ea typeface="+mj-ea"/>
                        </a:rPr>
                        <a:t>28</a:t>
                      </a:r>
                      <a:r>
                        <a:rPr kumimoji="1" lang="ja-JP" altLang="en-US" sz="1600" dirty="0" smtClean="0">
                          <a:latin typeface="+mj-ea"/>
                          <a:ea typeface="+mj-ea"/>
                        </a:rPr>
                        <a:t>年度</a:t>
                      </a:r>
                      <a:endParaRPr kumimoji="1" lang="en-US" altLang="ja-JP" sz="1600" b="1" dirty="0" smtClean="0">
                        <a:solidFill>
                          <a:schemeClr val="bg1"/>
                        </a:solidFill>
                        <a:latin typeface="+mj-ea"/>
                        <a:ea typeface="+mj-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algn="ctr"/>
                      <a:endParaRPr kumimoji="1" lang="en-US" altLang="ja-JP" sz="1400" dirty="0" smtClean="0"/>
                    </a:p>
                  </a:txBody>
                  <a:tcPr anchor="ctr"/>
                </a:tc>
                <a:extLst>
                  <a:ext uri="{0D108BD9-81ED-4DB2-BD59-A6C34878D82A}">
                    <a16:rowId xmlns:a16="http://schemas.microsoft.com/office/drawing/2014/main" val="1277041390"/>
                  </a:ext>
                </a:extLst>
              </a:tr>
              <a:tr h="273600">
                <a:tc vMerge="1">
                  <a:txBody>
                    <a:bodyPr/>
                    <a:lstStyle/>
                    <a:p>
                      <a:endParaRPr kumimoji="1" lang="ja-JP" altLang="en-US"/>
                    </a:p>
                  </a:txBody>
                  <a:tcPr/>
                </a:tc>
                <a:tc>
                  <a:txBody>
                    <a:bodyPr/>
                    <a:lstStyle/>
                    <a:p>
                      <a:pPr algn="ctr"/>
                      <a:r>
                        <a:rPr kumimoji="1" lang="ja-JP" altLang="en-US" sz="1600" b="1" dirty="0" smtClean="0">
                          <a:solidFill>
                            <a:schemeClr val="bg1"/>
                          </a:solidFill>
                          <a:latin typeface="+mj-ea"/>
                          <a:ea typeface="+mj-ea"/>
                        </a:rPr>
                        <a:t>モデル事業内容</a:t>
                      </a:r>
                      <a:endParaRPr kumimoji="1" lang="ja-JP" altLang="en-US" sz="1600" b="1" dirty="0">
                        <a:solidFill>
                          <a:schemeClr val="bg1"/>
                        </a:solidFill>
                        <a:latin typeface="+mj-ea"/>
                        <a:ea typeface="+mj-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lgn="ctr"/>
                      <a:r>
                        <a:rPr kumimoji="1" lang="ja-JP" altLang="en-US" sz="1600" b="1" dirty="0" smtClean="0">
                          <a:solidFill>
                            <a:schemeClr val="bg1"/>
                          </a:solidFill>
                          <a:latin typeface="+mj-ea"/>
                          <a:ea typeface="+mj-ea"/>
                        </a:rPr>
                        <a:t>事業数</a:t>
                      </a:r>
                      <a:endParaRPr kumimoji="1" lang="ja-JP" altLang="en-US" sz="1600" b="1" dirty="0">
                        <a:solidFill>
                          <a:schemeClr val="bg1"/>
                        </a:solidFill>
                        <a:latin typeface="+mj-ea"/>
                        <a:ea typeface="+mj-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dirty="0" smtClean="0">
                          <a:solidFill>
                            <a:schemeClr val="bg1"/>
                          </a:solidFill>
                          <a:latin typeface="+mj-ea"/>
                          <a:ea typeface="+mj-ea"/>
                        </a:rPr>
                        <a:t>モデル事業内容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lgn="ctr"/>
                      <a:r>
                        <a:rPr kumimoji="1" lang="ja-JP" altLang="en-US" sz="1600" b="1" dirty="0" smtClean="0">
                          <a:solidFill>
                            <a:schemeClr val="bg1"/>
                          </a:solidFill>
                          <a:latin typeface="+mj-ea"/>
                          <a:ea typeface="+mj-ea"/>
                        </a:rPr>
                        <a:t>事業数</a:t>
                      </a:r>
                      <a:endParaRPr kumimoji="1" lang="ja-JP" altLang="en-US" sz="1600" b="1" dirty="0">
                        <a:solidFill>
                          <a:schemeClr val="bg1"/>
                        </a:solidFill>
                        <a:latin typeface="+mj-ea"/>
                        <a:ea typeface="+mj-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extLst>
                  <a:ext uri="{0D108BD9-81ED-4DB2-BD59-A6C34878D82A}">
                    <a16:rowId xmlns:a16="http://schemas.microsoft.com/office/drawing/2014/main" val="695425682"/>
                  </a:ext>
                </a:extLst>
              </a:tr>
              <a:tr h="273600">
                <a:tc>
                  <a:txBody>
                    <a:bodyPr/>
                    <a:lstStyle/>
                    <a:p>
                      <a:r>
                        <a:rPr kumimoji="1" lang="ja-JP" altLang="en-US" sz="1600" dirty="0" smtClean="0">
                          <a:latin typeface="+mj-ea"/>
                          <a:ea typeface="+mj-ea"/>
                        </a:rPr>
                        <a:t>北海道</a:t>
                      </a:r>
                      <a:endParaRPr kumimoji="1" lang="ja-JP" altLang="en-US" sz="1600" b="0" dirty="0">
                        <a:solidFill>
                          <a:schemeClr val="tx1"/>
                        </a:solidFill>
                        <a:latin typeface="+mj-ea"/>
                        <a:ea typeface="+mj-ea"/>
                      </a:endParaRPr>
                    </a:p>
                  </a:txBody>
                  <a:tcPr>
                    <a:lnT w="12700" cap="flat" cmpd="sng" algn="ctr">
                      <a:solidFill>
                        <a:schemeClr val="bg1"/>
                      </a:solidFill>
                      <a:prstDash val="solid"/>
                      <a:round/>
                      <a:headEnd type="none" w="med" len="med"/>
                      <a:tailEnd type="none" w="med" len="med"/>
                    </a:lnT>
                    <a:solidFill>
                      <a:schemeClr val="accent3">
                        <a:lumMod val="40000"/>
                        <a:lumOff val="60000"/>
                      </a:schemeClr>
                    </a:solidFill>
                  </a:tcPr>
                </a:tc>
                <a:tc>
                  <a:txBody>
                    <a:bodyPr/>
                    <a:lstStyle/>
                    <a:p>
                      <a:r>
                        <a:rPr kumimoji="1" lang="ja-JP" altLang="en-US" sz="1600" dirty="0" smtClean="0">
                          <a:latin typeface="+mj-ea"/>
                          <a:ea typeface="+mj-ea"/>
                        </a:rPr>
                        <a:t>計画策定</a:t>
                      </a:r>
                      <a:endParaRPr kumimoji="1" lang="ja-JP" altLang="en-US" sz="1600" b="0" dirty="0">
                        <a:solidFill>
                          <a:schemeClr val="tx1"/>
                        </a:solidFill>
                        <a:latin typeface="+mj-ea"/>
                        <a:ea typeface="+mj-ea"/>
                      </a:endParaRPr>
                    </a:p>
                  </a:txBody>
                  <a:tcPr>
                    <a:lnT w="12700" cap="flat" cmpd="sng" algn="ctr">
                      <a:solidFill>
                        <a:schemeClr val="bg1"/>
                      </a:solidFill>
                      <a:prstDash val="solid"/>
                      <a:round/>
                      <a:headEnd type="none" w="med" len="med"/>
                      <a:tailEnd type="none" w="med" len="med"/>
                    </a:lnT>
                    <a:solidFill>
                      <a:schemeClr val="accent3">
                        <a:lumMod val="40000"/>
                        <a:lumOff val="60000"/>
                      </a:schemeClr>
                    </a:solidFill>
                  </a:tcPr>
                </a:tc>
                <a:tc>
                  <a:txBody>
                    <a:bodyPr/>
                    <a:lstStyle/>
                    <a:p>
                      <a:pPr algn="r"/>
                      <a:r>
                        <a:rPr kumimoji="1" lang="en-US" altLang="ja-JP" sz="1600" dirty="0" smtClean="0">
                          <a:latin typeface="+mj-ea"/>
                          <a:ea typeface="+mj-ea"/>
                        </a:rPr>
                        <a:t>10</a:t>
                      </a:r>
                      <a:endParaRPr kumimoji="1" lang="ja-JP" altLang="en-US" sz="1600" b="0" dirty="0">
                        <a:solidFill>
                          <a:schemeClr val="tx1"/>
                        </a:solidFill>
                        <a:latin typeface="+mj-ea"/>
                        <a:ea typeface="+mj-ea"/>
                      </a:endParaRPr>
                    </a:p>
                  </a:txBody>
                  <a:tcPr>
                    <a:lnT w="12700" cap="flat" cmpd="sng" algn="ctr">
                      <a:solidFill>
                        <a:schemeClr val="bg1"/>
                      </a:solidFill>
                      <a:prstDash val="solid"/>
                      <a:round/>
                      <a:headEnd type="none" w="med" len="med"/>
                      <a:tailEnd type="none" w="med" len="med"/>
                    </a:lnT>
                    <a:solidFill>
                      <a:schemeClr val="accent3">
                        <a:lumMod val="40000"/>
                        <a:lumOff val="60000"/>
                      </a:schemeClr>
                    </a:solidFill>
                  </a:tcPr>
                </a:tc>
                <a:tc>
                  <a:txBody>
                    <a:bodyPr/>
                    <a:lstStyle/>
                    <a:p>
                      <a:pPr algn="l"/>
                      <a:r>
                        <a:rPr kumimoji="1" lang="en-US" altLang="ja-JP" sz="1600" dirty="0" smtClean="0">
                          <a:latin typeface="+mj-ea"/>
                          <a:ea typeface="+mj-ea"/>
                        </a:rPr>
                        <a:t>―</a:t>
                      </a:r>
                      <a:endParaRPr kumimoji="1" lang="ja-JP" altLang="en-US" sz="1600" b="0" dirty="0">
                        <a:solidFill>
                          <a:schemeClr val="tx1"/>
                        </a:solidFill>
                        <a:latin typeface="+mj-ea"/>
                        <a:ea typeface="+mj-ea"/>
                      </a:endParaRPr>
                    </a:p>
                  </a:txBody>
                  <a:tcPr>
                    <a:lnT w="12700" cap="flat" cmpd="sng" algn="ctr">
                      <a:solidFill>
                        <a:schemeClr val="bg1"/>
                      </a:solidFill>
                      <a:prstDash val="solid"/>
                      <a:round/>
                      <a:headEnd type="none" w="med" len="med"/>
                      <a:tailEnd type="none" w="med" len="med"/>
                    </a:lnT>
                    <a:solidFill>
                      <a:schemeClr val="accent3">
                        <a:lumMod val="40000"/>
                        <a:lumOff val="60000"/>
                      </a:schemeClr>
                    </a:solidFill>
                  </a:tcPr>
                </a:tc>
                <a:tc>
                  <a:txBody>
                    <a:bodyPr/>
                    <a:lstStyle/>
                    <a:p>
                      <a:pPr algn="r"/>
                      <a:r>
                        <a:rPr kumimoji="1" lang="en-US" altLang="ja-JP" sz="1600" dirty="0" smtClean="0">
                          <a:latin typeface="+mj-ea"/>
                          <a:ea typeface="+mj-ea"/>
                        </a:rPr>
                        <a:t>0</a:t>
                      </a:r>
                      <a:endParaRPr kumimoji="1" lang="ja-JP" altLang="en-US" sz="1600" b="0" dirty="0">
                        <a:solidFill>
                          <a:schemeClr val="tx1"/>
                        </a:solidFill>
                        <a:latin typeface="+mj-ea"/>
                        <a:ea typeface="+mj-ea"/>
                      </a:endParaRPr>
                    </a:p>
                  </a:txBody>
                  <a:tcPr>
                    <a:lnT w="12700" cap="flat" cmpd="sng" algn="ctr">
                      <a:solidFill>
                        <a:schemeClr val="bg1"/>
                      </a:solidFill>
                      <a:prstDash val="solid"/>
                      <a:round/>
                      <a:headEnd type="none" w="med" len="med"/>
                      <a:tailEnd type="none" w="med" len="med"/>
                    </a:lnT>
                    <a:solidFill>
                      <a:schemeClr val="accent3">
                        <a:lumMod val="40000"/>
                        <a:lumOff val="60000"/>
                      </a:schemeClr>
                    </a:solidFill>
                  </a:tcPr>
                </a:tc>
                <a:extLst>
                  <a:ext uri="{0D108BD9-81ED-4DB2-BD59-A6C34878D82A}">
                    <a16:rowId xmlns:a16="http://schemas.microsoft.com/office/drawing/2014/main" val="3570691561"/>
                  </a:ext>
                </a:extLst>
              </a:tr>
              <a:tr h="273600">
                <a:tc>
                  <a:txBody>
                    <a:bodyPr/>
                    <a:lstStyle/>
                    <a:p>
                      <a:r>
                        <a:rPr kumimoji="1" lang="ja-JP" altLang="en-US" sz="1600" dirty="0" smtClean="0">
                          <a:latin typeface="+mj-ea"/>
                          <a:ea typeface="+mj-ea"/>
                        </a:rPr>
                        <a:t>東北</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r>
                        <a:rPr kumimoji="1" lang="ja-JP" altLang="en-US" sz="1600" dirty="0" smtClean="0">
                          <a:latin typeface="+mj-ea"/>
                          <a:ea typeface="+mj-ea"/>
                        </a:rPr>
                        <a:t>計画策定・図上演習</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6</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l"/>
                      <a:r>
                        <a:rPr kumimoji="1" lang="en-US" altLang="ja-JP" sz="1600" dirty="0" smtClean="0">
                          <a:latin typeface="+mj-ea"/>
                          <a:ea typeface="+mj-ea"/>
                        </a:rPr>
                        <a:t>―</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0</a:t>
                      </a:r>
                      <a:endParaRPr kumimoji="1" lang="ja-JP" altLang="en-US" sz="1600" b="0" dirty="0">
                        <a:solidFill>
                          <a:schemeClr val="tx1"/>
                        </a:solidFill>
                        <a:latin typeface="+mj-ea"/>
                        <a:ea typeface="+mj-ea"/>
                      </a:endParaRPr>
                    </a:p>
                  </a:txBody>
                  <a:tcPr>
                    <a:solidFill>
                      <a:schemeClr val="accent3">
                        <a:lumMod val="40000"/>
                        <a:lumOff val="60000"/>
                      </a:schemeClr>
                    </a:solidFill>
                  </a:tcPr>
                </a:tc>
                <a:extLst>
                  <a:ext uri="{0D108BD9-81ED-4DB2-BD59-A6C34878D82A}">
                    <a16:rowId xmlns:a16="http://schemas.microsoft.com/office/drawing/2014/main" val="1069683930"/>
                  </a:ext>
                </a:extLst>
              </a:tr>
              <a:tr h="273600">
                <a:tc>
                  <a:txBody>
                    <a:bodyPr/>
                    <a:lstStyle/>
                    <a:p>
                      <a:r>
                        <a:rPr kumimoji="1" lang="ja-JP" altLang="en-US" sz="1600" dirty="0" smtClean="0">
                          <a:latin typeface="+mj-ea"/>
                          <a:ea typeface="+mj-ea"/>
                        </a:rPr>
                        <a:t>関東</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r>
                        <a:rPr kumimoji="1" lang="ja-JP" altLang="en-US" sz="1600" dirty="0" smtClean="0">
                          <a:latin typeface="+mj-ea"/>
                          <a:ea typeface="+mj-ea"/>
                        </a:rPr>
                        <a:t>計画策定・図上演習</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6</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l"/>
                      <a:r>
                        <a:rPr kumimoji="1" lang="ja-JP" altLang="en-US" sz="1600" dirty="0" smtClean="0">
                          <a:latin typeface="+mj-ea"/>
                          <a:ea typeface="+mj-ea"/>
                        </a:rPr>
                        <a:t>計画策定</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4</a:t>
                      </a:r>
                      <a:endParaRPr kumimoji="1" lang="ja-JP" altLang="en-US" sz="1600" b="0" dirty="0">
                        <a:solidFill>
                          <a:schemeClr val="tx1"/>
                        </a:solidFill>
                        <a:latin typeface="+mj-ea"/>
                        <a:ea typeface="+mj-ea"/>
                      </a:endParaRPr>
                    </a:p>
                  </a:txBody>
                  <a:tcPr>
                    <a:solidFill>
                      <a:schemeClr val="accent3">
                        <a:lumMod val="40000"/>
                        <a:lumOff val="60000"/>
                      </a:schemeClr>
                    </a:solidFill>
                  </a:tcPr>
                </a:tc>
                <a:extLst>
                  <a:ext uri="{0D108BD9-81ED-4DB2-BD59-A6C34878D82A}">
                    <a16:rowId xmlns:a16="http://schemas.microsoft.com/office/drawing/2014/main" val="2932354784"/>
                  </a:ext>
                </a:extLst>
              </a:tr>
              <a:tr h="273600">
                <a:tc>
                  <a:txBody>
                    <a:bodyPr/>
                    <a:lstStyle/>
                    <a:p>
                      <a:r>
                        <a:rPr kumimoji="1" lang="ja-JP" altLang="en-US" sz="1600" dirty="0" smtClean="0">
                          <a:latin typeface="+mj-ea"/>
                          <a:ea typeface="+mj-ea"/>
                        </a:rPr>
                        <a:t>中部</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r>
                        <a:rPr kumimoji="1" lang="ja-JP" altLang="en-US" sz="1600" dirty="0" smtClean="0">
                          <a:latin typeface="+mj-ea"/>
                          <a:ea typeface="+mj-ea"/>
                        </a:rPr>
                        <a:t>計画策定</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6</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l"/>
                      <a:r>
                        <a:rPr kumimoji="1" lang="ja-JP" altLang="en-US" sz="1600" dirty="0" smtClean="0">
                          <a:latin typeface="+mj-ea"/>
                          <a:ea typeface="+mj-ea"/>
                        </a:rPr>
                        <a:t>計画策定・処理困難物</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3</a:t>
                      </a:r>
                      <a:endParaRPr kumimoji="1" lang="ja-JP" altLang="en-US" sz="1600" b="0" dirty="0">
                        <a:solidFill>
                          <a:schemeClr val="tx1"/>
                        </a:solidFill>
                        <a:latin typeface="+mj-ea"/>
                        <a:ea typeface="+mj-ea"/>
                      </a:endParaRPr>
                    </a:p>
                  </a:txBody>
                  <a:tcPr>
                    <a:solidFill>
                      <a:schemeClr val="accent3">
                        <a:lumMod val="40000"/>
                        <a:lumOff val="60000"/>
                      </a:schemeClr>
                    </a:solidFill>
                  </a:tcPr>
                </a:tc>
                <a:extLst>
                  <a:ext uri="{0D108BD9-81ED-4DB2-BD59-A6C34878D82A}">
                    <a16:rowId xmlns:a16="http://schemas.microsoft.com/office/drawing/2014/main" val="2437704800"/>
                  </a:ext>
                </a:extLst>
              </a:tr>
              <a:tr h="273600">
                <a:tc>
                  <a:txBody>
                    <a:bodyPr/>
                    <a:lstStyle/>
                    <a:p>
                      <a:r>
                        <a:rPr kumimoji="1" lang="ja-JP" altLang="en-US" sz="1600" dirty="0" smtClean="0">
                          <a:latin typeface="+mj-ea"/>
                          <a:ea typeface="+mj-ea"/>
                        </a:rPr>
                        <a:t>近畿</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smtClean="0">
                          <a:latin typeface="+mj-ea"/>
                          <a:ea typeface="+mj-ea"/>
                        </a:rPr>
                        <a:t>計画策定・処理困難物・図上演習</a:t>
                      </a:r>
                      <a:endParaRPr kumimoji="1" lang="ja-JP" altLang="en-US" sz="1600" b="0" dirty="0" smtClean="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7</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l"/>
                      <a:r>
                        <a:rPr kumimoji="1" lang="ja-JP" altLang="en-US" sz="1600" dirty="0" smtClean="0">
                          <a:latin typeface="+mj-ea"/>
                          <a:ea typeface="+mj-ea"/>
                        </a:rPr>
                        <a:t>計画策定・処理困難物</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4</a:t>
                      </a:r>
                      <a:endParaRPr kumimoji="1" lang="ja-JP" altLang="en-US" sz="1600" b="0" dirty="0">
                        <a:solidFill>
                          <a:schemeClr val="tx1"/>
                        </a:solidFill>
                        <a:latin typeface="+mj-ea"/>
                        <a:ea typeface="+mj-ea"/>
                      </a:endParaRPr>
                    </a:p>
                  </a:txBody>
                  <a:tcPr>
                    <a:solidFill>
                      <a:schemeClr val="accent3">
                        <a:lumMod val="40000"/>
                        <a:lumOff val="60000"/>
                      </a:schemeClr>
                    </a:solidFill>
                  </a:tcPr>
                </a:tc>
                <a:extLst>
                  <a:ext uri="{0D108BD9-81ED-4DB2-BD59-A6C34878D82A}">
                    <a16:rowId xmlns:a16="http://schemas.microsoft.com/office/drawing/2014/main" val="1745157660"/>
                  </a:ext>
                </a:extLst>
              </a:tr>
              <a:tr h="273600">
                <a:tc>
                  <a:txBody>
                    <a:bodyPr/>
                    <a:lstStyle/>
                    <a:p>
                      <a:r>
                        <a:rPr kumimoji="1" lang="ja-JP" altLang="en-US" sz="1600" dirty="0" smtClean="0">
                          <a:latin typeface="+mj-ea"/>
                          <a:ea typeface="+mj-ea"/>
                        </a:rPr>
                        <a:t>中国・四国</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r>
                        <a:rPr kumimoji="1" lang="ja-JP" altLang="en-US" sz="1600" dirty="0" smtClean="0">
                          <a:latin typeface="+mj-ea"/>
                          <a:ea typeface="+mj-ea"/>
                        </a:rPr>
                        <a:t>計画策定・処理困難物</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10</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l"/>
                      <a:r>
                        <a:rPr kumimoji="1" lang="ja-JP" altLang="en-US" sz="1600" dirty="0" smtClean="0">
                          <a:latin typeface="+mj-ea"/>
                          <a:ea typeface="+mj-ea"/>
                        </a:rPr>
                        <a:t>処理困難物</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1</a:t>
                      </a:r>
                      <a:endParaRPr kumimoji="1" lang="ja-JP" altLang="en-US" sz="1600" b="0" dirty="0">
                        <a:solidFill>
                          <a:schemeClr val="tx1"/>
                        </a:solidFill>
                        <a:latin typeface="+mj-ea"/>
                        <a:ea typeface="+mj-ea"/>
                      </a:endParaRPr>
                    </a:p>
                  </a:txBody>
                  <a:tcPr>
                    <a:solidFill>
                      <a:schemeClr val="accent3">
                        <a:lumMod val="40000"/>
                        <a:lumOff val="60000"/>
                      </a:schemeClr>
                    </a:solidFill>
                  </a:tcPr>
                </a:tc>
                <a:extLst>
                  <a:ext uri="{0D108BD9-81ED-4DB2-BD59-A6C34878D82A}">
                    <a16:rowId xmlns:a16="http://schemas.microsoft.com/office/drawing/2014/main" val="1682624037"/>
                  </a:ext>
                </a:extLst>
              </a:tr>
              <a:tr h="273600">
                <a:tc>
                  <a:txBody>
                    <a:bodyPr/>
                    <a:lstStyle/>
                    <a:p>
                      <a:r>
                        <a:rPr kumimoji="1" lang="ja-JP" altLang="en-US" sz="1600" dirty="0" smtClean="0">
                          <a:latin typeface="+mj-ea"/>
                          <a:ea typeface="+mj-ea"/>
                        </a:rPr>
                        <a:t>九州</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smtClean="0">
                          <a:latin typeface="+mj-ea"/>
                          <a:ea typeface="+mj-ea"/>
                        </a:rPr>
                        <a:t>計画策定・処理困難物・図上演習</a:t>
                      </a:r>
                      <a:endParaRPr kumimoji="1" lang="ja-JP" altLang="en-US" sz="1600" b="0" dirty="0" smtClean="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6</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l"/>
                      <a:r>
                        <a:rPr kumimoji="1" lang="en-US" altLang="ja-JP" sz="1600" dirty="0" smtClean="0">
                          <a:latin typeface="+mj-ea"/>
                          <a:ea typeface="+mj-ea"/>
                        </a:rPr>
                        <a:t>―</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0</a:t>
                      </a:r>
                      <a:endParaRPr kumimoji="1" lang="ja-JP" altLang="en-US" sz="1600" b="0" dirty="0">
                        <a:solidFill>
                          <a:schemeClr val="tx1"/>
                        </a:solidFill>
                        <a:latin typeface="+mj-ea"/>
                        <a:ea typeface="+mj-ea"/>
                      </a:endParaRPr>
                    </a:p>
                  </a:txBody>
                  <a:tcPr>
                    <a:solidFill>
                      <a:schemeClr val="accent3">
                        <a:lumMod val="40000"/>
                        <a:lumOff val="60000"/>
                      </a:schemeClr>
                    </a:solidFill>
                  </a:tcPr>
                </a:tc>
                <a:extLst>
                  <a:ext uri="{0D108BD9-81ED-4DB2-BD59-A6C34878D82A}">
                    <a16:rowId xmlns:a16="http://schemas.microsoft.com/office/drawing/2014/main" val="195670717"/>
                  </a:ext>
                </a:extLst>
              </a:tr>
              <a:tr h="273600">
                <a:tc>
                  <a:txBody>
                    <a:bodyPr/>
                    <a:lstStyle/>
                    <a:p>
                      <a:r>
                        <a:rPr kumimoji="1" lang="ja-JP" altLang="en-US" sz="1600" dirty="0" smtClean="0">
                          <a:latin typeface="+mj-ea"/>
                          <a:ea typeface="+mj-ea"/>
                        </a:rPr>
                        <a:t>合計</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smtClean="0">
                          <a:latin typeface="+mj-ea"/>
                          <a:ea typeface="+mj-ea"/>
                        </a:rPr>
                        <a:t>―</a:t>
                      </a:r>
                      <a:endParaRPr kumimoji="1" lang="ja-JP" altLang="en-US" sz="1600" b="0" dirty="0" smtClean="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51</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l"/>
                      <a:r>
                        <a:rPr kumimoji="1" lang="en-US" altLang="ja-JP" sz="1600" dirty="0" smtClean="0">
                          <a:latin typeface="+mj-ea"/>
                          <a:ea typeface="+mj-ea"/>
                        </a:rPr>
                        <a:t>―</a:t>
                      </a:r>
                      <a:endParaRPr kumimoji="1" lang="ja-JP" altLang="en-US" sz="1600" b="0" dirty="0">
                        <a:solidFill>
                          <a:schemeClr val="tx1"/>
                        </a:solidFill>
                        <a:latin typeface="+mj-ea"/>
                        <a:ea typeface="+mj-ea"/>
                      </a:endParaRPr>
                    </a:p>
                  </a:txBody>
                  <a:tcPr>
                    <a:solidFill>
                      <a:schemeClr val="accent3">
                        <a:lumMod val="40000"/>
                        <a:lumOff val="60000"/>
                      </a:schemeClr>
                    </a:solidFill>
                  </a:tcPr>
                </a:tc>
                <a:tc>
                  <a:txBody>
                    <a:bodyPr/>
                    <a:lstStyle/>
                    <a:p>
                      <a:pPr algn="r"/>
                      <a:r>
                        <a:rPr kumimoji="1" lang="en-US" altLang="ja-JP" sz="1600" dirty="0" smtClean="0">
                          <a:latin typeface="+mj-ea"/>
                          <a:ea typeface="+mj-ea"/>
                        </a:rPr>
                        <a:t>12</a:t>
                      </a:r>
                      <a:endParaRPr kumimoji="1" lang="ja-JP" altLang="en-US" sz="1600" b="0" dirty="0">
                        <a:solidFill>
                          <a:schemeClr val="tx1"/>
                        </a:solidFill>
                        <a:latin typeface="+mj-ea"/>
                        <a:ea typeface="+mj-ea"/>
                      </a:endParaRPr>
                    </a:p>
                  </a:txBody>
                  <a:tcPr>
                    <a:solidFill>
                      <a:schemeClr val="accent3">
                        <a:lumMod val="40000"/>
                        <a:lumOff val="60000"/>
                      </a:schemeClr>
                    </a:solidFill>
                  </a:tcPr>
                </a:tc>
                <a:extLst>
                  <a:ext uri="{0D108BD9-81ED-4DB2-BD59-A6C34878D82A}">
                    <a16:rowId xmlns:a16="http://schemas.microsoft.com/office/drawing/2014/main" val="3555727475"/>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2923540236"/>
              </p:ext>
            </p:extLst>
          </p:nvPr>
        </p:nvGraphicFramePr>
        <p:xfrm>
          <a:off x="1475655" y="3429000"/>
          <a:ext cx="5760644" cy="1554480"/>
        </p:xfrm>
        <a:graphic>
          <a:graphicData uri="http://schemas.openxmlformats.org/drawingml/2006/table">
            <a:tbl>
              <a:tblPr firstRow="1" bandRow="1">
                <a:tableStyleId>{21E4AEA4-8DFA-4A89-87EB-49C32662AFE0}</a:tableStyleId>
              </a:tblPr>
              <a:tblGrid>
                <a:gridCol w="1440161">
                  <a:extLst>
                    <a:ext uri="{9D8B030D-6E8A-4147-A177-3AD203B41FA5}">
                      <a16:colId xmlns:a16="http://schemas.microsoft.com/office/drawing/2014/main" val="780459956"/>
                    </a:ext>
                  </a:extLst>
                </a:gridCol>
                <a:gridCol w="1440161">
                  <a:extLst>
                    <a:ext uri="{9D8B030D-6E8A-4147-A177-3AD203B41FA5}">
                      <a16:colId xmlns:a16="http://schemas.microsoft.com/office/drawing/2014/main" val="1925257132"/>
                    </a:ext>
                  </a:extLst>
                </a:gridCol>
                <a:gridCol w="1440161">
                  <a:extLst>
                    <a:ext uri="{9D8B030D-6E8A-4147-A177-3AD203B41FA5}">
                      <a16:colId xmlns:a16="http://schemas.microsoft.com/office/drawing/2014/main" val="190560116"/>
                    </a:ext>
                  </a:extLst>
                </a:gridCol>
                <a:gridCol w="1440161">
                  <a:extLst>
                    <a:ext uri="{9D8B030D-6E8A-4147-A177-3AD203B41FA5}">
                      <a16:colId xmlns:a16="http://schemas.microsoft.com/office/drawing/2014/main" val="3066972777"/>
                    </a:ext>
                  </a:extLst>
                </a:gridCol>
              </a:tblGrid>
              <a:tr h="252000">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地域ブロック</a:t>
                      </a:r>
                      <a:endParaRPr kumimoji="1" lang="ja-JP" altLang="en-US" sz="1100" b="1" dirty="0">
                        <a:solidFill>
                          <a:schemeClr val="bg1"/>
                        </a:solidFill>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平成</a:t>
                      </a:r>
                      <a:r>
                        <a:rPr kumimoji="1" lang="en-US" altLang="ja-JP" sz="1100" dirty="0" smtClean="0">
                          <a:latin typeface="ＭＳ Ｐゴシック" panose="020B0600070205080204" pitchFamily="50" charset="-128"/>
                          <a:ea typeface="ＭＳ Ｐゴシック" panose="020B0600070205080204" pitchFamily="50" charset="-128"/>
                        </a:rPr>
                        <a:t>29</a:t>
                      </a:r>
                      <a:r>
                        <a:rPr kumimoji="1" lang="ja-JP" altLang="en-US" sz="1100" dirty="0" smtClean="0">
                          <a:latin typeface="ＭＳ Ｐゴシック" panose="020B0600070205080204" pitchFamily="50" charset="-128"/>
                          <a:ea typeface="ＭＳ Ｐゴシック" panose="020B0600070205080204" pitchFamily="50" charset="-128"/>
                        </a:rPr>
                        <a:t>年度</a:t>
                      </a:r>
                      <a:endParaRPr kumimoji="1" lang="en-US" altLang="ja-JP" sz="1100" dirty="0" smtClean="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平成</a:t>
                      </a:r>
                      <a:r>
                        <a:rPr kumimoji="1" lang="en-US" altLang="ja-JP" sz="1100" dirty="0" smtClean="0">
                          <a:latin typeface="ＭＳ Ｐゴシック" panose="020B0600070205080204" pitchFamily="50" charset="-128"/>
                          <a:ea typeface="ＭＳ Ｐゴシック" panose="020B0600070205080204" pitchFamily="50" charset="-128"/>
                        </a:rPr>
                        <a:t>28</a:t>
                      </a:r>
                      <a:r>
                        <a:rPr kumimoji="1" lang="ja-JP" altLang="en-US" sz="1100" dirty="0" smtClean="0">
                          <a:latin typeface="ＭＳ Ｐゴシック" panose="020B0600070205080204" pitchFamily="50" charset="-128"/>
                          <a:ea typeface="ＭＳ Ｐゴシック" panose="020B0600070205080204" pitchFamily="50" charset="-128"/>
                        </a:rPr>
                        <a:t>年度</a:t>
                      </a:r>
                      <a:endParaRPr kumimoji="1" lang="en-US" altLang="ja-JP" sz="1100" dirty="0" smtClean="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平成</a:t>
                      </a:r>
                      <a:r>
                        <a:rPr kumimoji="1" lang="en-US" altLang="ja-JP" sz="1100" dirty="0" smtClean="0">
                          <a:latin typeface="ＭＳ Ｐゴシック" panose="020B0600070205080204" pitchFamily="50" charset="-128"/>
                          <a:ea typeface="ＭＳ Ｐゴシック" panose="020B0600070205080204" pitchFamily="50" charset="-128"/>
                        </a:rPr>
                        <a:t>27</a:t>
                      </a:r>
                      <a:r>
                        <a:rPr kumimoji="1" lang="ja-JP" altLang="en-US" sz="1100" dirty="0" smtClean="0">
                          <a:latin typeface="ＭＳ Ｐゴシック" panose="020B0600070205080204" pitchFamily="50" charset="-128"/>
                          <a:ea typeface="ＭＳ Ｐゴシック" panose="020B0600070205080204" pitchFamily="50" charset="-128"/>
                        </a:rPr>
                        <a:t>年度</a:t>
                      </a:r>
                      <a:endParaRPr kumimoji="1" lang="en-US" altLang="ja-JP" sz="1100" b="1" dirty="0" smtClean="0">
                        <a:solidFill>
                          <a:schemeClr val="bg1"/>
                        </a:solidFill>
                        <a:latin typeface="ＭＳ Ｐゴシック" panose="020B0600070205080204" pitchFamily="50" charset="-128"/>
                        <a:ea typeface="ＭＳ Ｐゴシック" panose="020B0600070205080204" pitchFamily="50" charset="-128"/>
                      </a:endParaRPr>
                    </a:p>
                  </a:txBody>
                  <a:tcPr anchor="ctr"/>
                </a:tc>
                <a:extLst>
                  <a:ext uri="{0D108BD9-81ED-4DB2-BD59-A6C34878D82A}">
                    <a16:rowId xmlns:a16="http://schemas.microsoft.com/office/drawing/2014/main" val="1277041390"/>
                  </a:ext>
                </a:extLst>
              </a:tr>
              <a:tr h="252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中部</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1</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4</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extLst>
                  <a:ext uri="{0D108BD9-81ED-4DB2-BD59-A6C34878D82A}">
                    <a16:rowId xmlns:a16="http://schemas.microsoft.com/office/drawing/2014/main" val="2437704800"/>
                  </a:ext>
                </a:extLst>
              </a:tr>
              <a:tr h="252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近畿</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1</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1</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extLst>
                  <a:ext uri="{0D108BD9-81ED-4DB2-BD59-A6C34878D82A}">
                    <a16:rowId xmlns:a16="http://schemas.microsoft.com/office/drawing/2014/main" val="1745157660"/>
                  </a:ext>
                </a:extLst>
              </a:tr>
              <a:tr h="252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中国・四国</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1</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1</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extLst>
                  <a:ext uri="{0D108BD9-81ED-4DB2-BD59-A6C34878D82A}">
                    <a16:rowId xmlns:a16="http://schemas.microsoft.com/office/drawing/2014/main" val="1682624037"/>
                  </a:ext>
                </a:extLst>
              </a:tr>
              <a:tr h="252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九州</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1</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0</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extLst>
                  <a:ext uri="{0D108BD9-81ED-4DB2-BD59-A6C34878D82A}">
                    <a16:rowId xmlns:a16="http://schemas.microsoft.com/office/drawing/2014/main" val="195670717"/>
                  </a:ext>
                </a:extLst>
              </a:tr>
              <a:tr h="252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合計</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60000"/>
                        <a:lumOff val="4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3</a:t>
                      </a:r>
                      <a:endParaRPr kumimoji="1" lang="en-US" altLang="ja-JP" sz="1100" b="0" dirty="0" smtClean="0">
                        <a:solidFill>
                          <a:schemeClr val="dk1"/>
                        </a:solidFill>
                        <a:latin typeface="ＭＳ Ｐゴシック" panose="020B0600070205080204" pitchFamily="50" charset="-128"/>
                        <a:ea typeface="ＭＳ Ｐゴシック" panose="020B0600070205080204" pitchFamily="50" charset="-128"/>
                      </a:endParaRPr>
                    </a:p>
                  </a:txBody>
                  <a:tcPr>
                    <a:solidFill>
                      <a:schemeClr val="accent2">
                        <a:lumMod val="60000"/>
                        <a:lumOff val="4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3</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60000"/>
                        <a:lumOff val="4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4</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60000"/>
                        <a:lumOff val="40000"/>
                      </a:schemeClr>
                    </a:solidFill>
                  </a:tcPr>
                </a:tc>
                <a:extLst>
                  <a:ext uri="{0D108BD9-81ED-4DB2-BD59-A6C34878D82A}">
                    <a16:rowId xmlns:a16="http://schemas.microsoft.com/office/drawing/2014/main" val="3555727475"/>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16204363"/>
              </p:ext>
            </p:extLst>
          </p:nvPr>
        </p:nvGraphicFramePr>
        <p:xfrm>
          <a:off x="1475655" y="5258896"/>
          <a:ext cx="5760644" cy="1554480"/>
        </p:xfrm>
        <a:graphic>
          <a:graphicData uri="http://schemas.openxmlformats.org/drawingml/2006/table">
            <a:tbl>
              <a:tblPr firstRow="1" bandRow="1">
                <a:tableStyleId>{F5AB1C69-6EDB-4FF4-983F-18BD219EF322}</a:tableStyleId>
              </a:tblPr>
              <a:tblGrid>
                <a:gridCol w="1440161">
                  <a:extLst>
                    <a:ext uri="{9D8B030D-6E8A-4147-A177-3AD203B41FA5}">
                      <a16:colId xmlns:a16="http://schemas.microsoft.com/office/drawing/2014/main" val="780459956"/>
                    </a:ext>
                  </a:extLst>
                </a:gridCol>
                <a:gridCol w="1440161">
                  <a:extLst>
                    <a:ext uri="{9D8B030D-6E8A-4147-A177-3AD203B41FA5}">
                      <a16:colId xmlns:a16="http://schemas.microsoft.com/office/drawing/2014/main" val="1925257132"/>
                    </a:ext>
                  </a:extLst>
                </a:gridCol>
                <a:gridCol w="1440161">
                  <a:extLst>
                    <a:ext uri="{9D8B030D-6E8A-4147-A177-3AD203B41FA5}">
                      <a16:colId xmlns:a16="http://schemas.microsoft.com/office/drawing/2014/main" val="190560116"/>
                    </a:ext>
                  </a:extLst>
                </a:gridCol>
                <a:gridCol w="1440161">
                  <a:extLst>
                    <a:ext uri="{9D8B030D-6E8A-4147-A177-3AD203B41FA5}">
                      <a16:colId xmlns:a16="http://schemas.microsoft.com/office/drawing/2014/main" val="3066972777"/>
                    </a:ext>
                  </a:extLst>
                </a:gridCol>
              </a:tblGrid>
              <a:tr h="252000">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地域ブロック</a:t>
                      </a:r>
                      <a:endParaRPr kumimoji="1" lang="ja-JP" altLang="en-US" sz="1100" b="1" dirty="0">
                        <a:solidFill>
                          <a:schemeClr val="bg1"/>
                        </a:solidFill>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平成</a:t>
                      </a:r>
                      <a:r>
                        <a:rPr kumimoji="1" lang="en-US" altLang="ja-JP" sz="1100" dirty="0" smtClean="0">
                          <a:latin typeface="ＭＳ Ｐゴシック" panose="020B0600070205080204" pitchFamily="50" charset="-128"/>
                          <a:ea typeface="ＭＳ Ｐゴシック" panose="020B0600070205080204" pitchFamily="50" charset="-128"/>
                        </a:rPr>
                        <a:t>29</a:t>
                      </a:r>
                      <a:r>
                        <a:rPr kumimoji="1" lang="ja-JP" altLang="en-US" sz="1100" dirty="0" smtClean="0">
                          <a:latin typeface="ＭＳ Ｐゴシック" panose="020B0600070205080204" pitchFamily="50" charset="-128"/>
                          <a:ea typeface="ＭＳ Ｐゴシック" panose="020B0600070205080204" pitchFamily="50" charset="-128"/>
                        </a:rPr>
                        <a:t>年度</a:t>
                      </a:r>
                      <a:endParaRPr kumimoji="1" lang="en-US" altLang="ja-JP" sz="1100" dirty="0" smtClean="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平成</a:t>
                      </a:r>
                      <a:r>
                        <a:rPr kumimoji="1" lang="en-US" altLang="ja-JP" sz="1100" dirty="0" smtClean="0">
                          <a:latin typeface="ＭＳ Ｐゴシック" panose="020B0600070205080204" pitchFamily="50" charset="-128"/>
                          <a:ea typeface="ＭＳ Ｐゴシック" panose="020B0600070205080204" pitchFamily="50" charset="-128"/>
                        </a:rPr>
                        <a:t>28</a:t>
                      </a:r>
                      <a:r>
                        <a:rPr kumimoji="1" lang="ja-JP" altLang="en-US" sz="1100" dirty="0" smtClean="0">
                          <a:latin typeface="ＭＳ Ｐゴシック" panose="020B0600070205080204" pitchFamily="50" charset="-128"/>
                          <a:ea typeface="ＭＳ Ｐゴシック" panose="020B0600070205080204" pitchFamily="50" charset="-128"/>
                        </a:rPr>
                        <a:t>年度</a:t>
                      </a:r>
                      <a:endParaRPr kumimoji="1" lang="en-US" altLang="ja-JP" sz="1100" dirty="0" smtClean="0">
                        <a:latin typeface="ＭＳ Ｐゴシック" panose="020B0600070205080204" pitchFamily="50" charset="-128"/>
                        <a:ea typeface="ＭＳ Ｐゴシック" panose="020B0600070205080204" pitchFamily="50" charset="-128"/>
                      </a:endParaRPr>
                    </a:p>
                  </a:txBody>
                  <a:tcPr anchor="ct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平成</a:t>
                      </a:r>
                      <a:r>
                        <a:rPr kumimoji="1" lang="en-US" altLang="ja-JP" sz="1100" dirty="0" smtClean="0">
                          <a:latin typeface="ＭＳ Ｐゴシック" panose="020B0600070205080204" pitchFamily="50" charset="-128"/>
                          <a:ea typeface="ＭＳ Ｐゴシック" panose="020B0600070205080204" pitchFamily="50" charset="-128"/>
                        </a:rPr>
                        <a:t>27</a:t>
                      </a:r>
                      <a:r>
                        <a:rPr kumimoji="1" lang="ja-JP" altLang="en-US" sz="1100" dirty="0" smtClean="0">
                          <a:latin typeface="ＭＳ Ｐゴシック" panose="020B0600070205080204" pitchFamily="50" charset="-128"/>
                          <a:ea typeface="ＭＳ Ｐゴシック" panose="020B0600070205080204" pitchFamily="50" charset="-128"/>
                        </a:rPr>
                        <a:t>年度</a:t>
                      </a:r>
                      <a:endParaRPr kumimoji="1" lang="en-US" altLang="ja-JP" sz="1100" b="1" dirty="0" smtClean="0">
                        <a:solidFill>
                          <a:schemeClr val="bg1"/>
                        </a:solidFill>
                        <a:latin typeface="ＭＳ Ｐゴシック" panose="020B0600070205080204" pitchFamily="50" charset="-128"/>
                        <a:ea typeface="ＭＳ Ｐゴシック" panose="020B0600070205080204" pitchFamily="50" charset="-128"/>
                      </a:endParaRPr>
                    </a:p>
                  </a:txBody>
                  <a:tcPr anchor="ctr"/>
                </a:tc>
                <a:extLst>
                  <a:ext uri="{0D108BD9-81ED-4DB2-BD59-A6C34878D82A}">
                    <a16:rowId xmlns:a16="http://schemas.microsoft.com/office/drawing/2014/main" val="1277041390"/>
                  </a:ext>
                </a:extLst>
              </a:tr>
              <a:tr h="252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東北</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1</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ctr"/>
                      <a:r>
                        <a:rPr kumimoji="1" lang="en-US" altLang="ja-JP" sz="1100" b="0" dirty="0" smtClean="0">
                          <a:solidFill>
                            <a:schemeClr val="tx1"/>
                          </a:solidFill>
                          <a:latin typeface="ＭＳ Ｐゴシック" panose="020B0600070205080204" pitchFamily="50" charset="-128"/>
                          <a:ea typeface="ＭＳ Ｐゴシック" panose="020B0600070205080204" pitchFamily="50" charset="-128"/>
                        </a:rPr>
                        <a:t>-</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ctr"/>
                      <a:r>
                        <a:rPr kumimoji="1" lang="en-US" altLang="ja-JP" sz="1100" b="0" i="0" u="none" strike="noStrike" kern="1200" cap="none" spc="0" normalizeH="0" baseline="0" noProof="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extLst>
                  <a:ext uri="{0D108BD9-81ED-4DB2-BD59-A6C34878D82A}">
                    <a16:rowId xmlns:a16="http://schemas.microsoft.com/office/drawing/2014/main" val="2437704800"/>
                  </a:ext>
                </a:extLst>
              </a:tr>
              <a:tr h="252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関東</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1</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ctr"/>
                      <a:r>
                        <a:rPr kumimoji="1" lang="en-US" altLang="ja-JP" sz="1100" b="0" i="0" u="none" strike="noStrike" kern="1200" cap="none" spc="0" normalizeH="0" baseline="0" noProof="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ctr"/>
                      <a:r>
                        <a:rPr kumimoji="1" lang="en-US" altLang="ja-JP" sz="1100" b="0" i="0" u="none" strike="noStrike" kern="1200" cap="none" spc="0" normalizeH="0" baseline="0" noProof="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extLst>
                  <a:ext uri="{0D108BD9-81ED-4DB2-BD59-A6C34878D82A}">
                    <a16:rowId xmlns:a16="http://schemas.microsoft.com/office/drawing/2014/main" val="1745157660"/>
                  </a:ext>
                </a:extLst>
              </a:tr>
              <a:tr h="252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近畿</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1</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ctr"/>
                      <a:r>
                        <a:rPr kumimoji="1" lang="en-US" altLang="ja-JP" sz="1100" b="0" i="0" u="none" strike="noStrike" kern="1200" cap="none" spc="0" normalizeH="0" baseline="0" noProof="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ctr"/>
                      <a:r>
                        <a:rPr kumimoji="1" lang="en-US" altLang="ja-JP" sz="1100" b="0" i="0" u="none" strike="noStrike" kern="1200" cap="none" spc="0" normalizeH="0" baseline="0" noProof="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extLst>
                  <a:ext uri="{0D108BD9-81ED-4DB2-BD59-A6C34878D82A}">
                    <a16:rowId xmlns:a16="http://schemas.microsoft.com/office/drawing/2014/main" val="1682624037"/>
                  </a:ext>
                </a:extLst>
              </a:tr>
              <a:tr h="252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九州</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3</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ctr"/>
                      <a:r>
                        <a:rPr kumimoji="1" lang="en-US" altLang="ja-JP" sz="1100" b="0" i="0" u="none" strike="noStrike" kern="1200" cap="none" spc="0" normalizeH="0" baseline="0" noProof="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algn="ctr"/>
                      <a:r>
                        <a:rPr kumimoji="1" lang="en-US" altLang="ja-JP" sz="1100" b="0" i="0" u="none" strike="noStrike" kern="1200" cap="none" spc="0" normalizeH="0" baseline="0" noProof="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extLst>
                  <a:ext uri="{0D108BD9-81ED-4DB2-BD59-A6C34878D82A}">
                    <a16:rowId xmlns:a16="http://schemas.microsoft.com/office/drawing/2014/main" val="195670717"/>
                  </a:ext>
                </a:extLst>
              </a:tr>
              <a:tr h="252000">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合計</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60000"/>
                        <a:lumOff val="40000"/>
                      </a:schemeClr>
                    </a:solidFill>
                  </a:tcPr>
                </a:tc>
                <a:tc>
                  <a:txBody>
                    <a:bodyPr/>
                    <a:lstStyle/>
                    <a:p>
                      <a:pPr algn="r"/>
                      <a:r>
                        <a:rPr kumimoji="1" lang="en-US" altLang="ja-JP" sz="1100" dirty="0" smtClean="0">
                          <a:latin typeface="ＭＳ Ｐゴシック" panose="020B0600070205080204" pitchFamily="50" charset="-128"/>
                          <a:ea typeface="ＭＳ Ｐゴシック" panose="020B0600070205080204" pitchFamily="50" charset="-128"/>
                        </a:rPr>
                        <a:t>6</a:t>
                      </a:r>
                      <a:endParaRPr kumimoji="1" lang="en-US" altLang="ja-JP" sz="1100" b="0" dirty="0" smtClean="0">
                        <a:solidFill>
                          <a:schemeClr val="dk1"/>
                        </a:solidFill>
                        <a:latin typeface="ＭＳ Ｐゴシック" panose="020B0600070205080204" pitchFamily="50" charset="-128"/>
                        <a:ea typeface="ＭＳ Ｐゴシック" panose="020B0600070205080204" pitchFamily="50" charset="-128"/>
                      </a:endParaRPr>
                    </a:p>
                  </a:txBody>
                  <a:tcPr>
                    <a:solidFill>
                      <a:schemeClr val="accent3">
                        <a:lumMod val="60000"/>
                        <a:lumOff val="40000"/>
                      </a:schemeClr>
                    </a:solidFill>
                  </a:tcPr>
                </a:tc>
                <a:tc>
                  <a:txBody>
                    <a:bodyPr/>
                    <a:lstStyle/>
                    <a:p>
                      <a:pPr algn="ctr"/>
                      <a:r>
                        <a:rPr kumimoji="1" lang="en-US" altLang="ja-JP" sz="1100" b="0"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60000"/>
                        <a:lumOff val="40000"/>
                      </a:schemeClr>
                    </a:solidFill>
                  </a:tcPr>
                </a:tc>
                <a:tc>
                  <a:txBody>
                    <a:bodyPr/>
                    <a:lstStyle/>
                    <a:p>
                      <a:pPr algn="ctr"/>
                      <a:r>
                        <a:rPr kumimoji="1" lang="en-US" altLang="ja-JP" sz="1100" b="0" i="0" u="none" strike="noStrike" kern="1200" cap="none" spc="0" normalizeH="0" baseline="0" noProof="0" dirty="0" smtClean="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1100" b="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60000"/>
                        <a:lumOff val="40000"/>
                      </a:schemeClr>
                    </a:solidFill>
                  </a:tcPr>
                </a:tc>
                <a:extLst>
                  <a:ext uri="{0D108BD9-81ED-4DB2-BD59-A6C34878D82A}">
                    <a16:rowId xmlns:a16="http://schemas.microsoft.com/office/drawing/2014/main" val="3555727475"/>
                  </a:ext>
                </a:extLst>
              </a:tr>
            </a:tbl>
          </a:graphicData>
        </a:graphic>
      </p:graphicFrame>
      <p:sp>
        <p:nvSpPr>
          <p:cNvPr id="10" name="テキスト ボックス 9"/>
          <p:cNvSpPr txBox="1"/>
          <p:nvPr/>
        </p:nvSpPr>
        <p:spPr>
          <a:xfrm>
            <a:off x="88286" y="3078734"/>
            <a:ext cx="5563834" cy="36933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dirty="0" smtClean="0">
                <a:latin typeface="ＭＳ Ｐゴシック" panose="020B0600070205080204" pitchFamily="50" charset="-128"/>
                <a:ea typeface="ＭＳ Ｐゴシック" panose="020B0600070205080204" pitchFamily="50" charset="-128"/>
              </a:rPr>
              <a:t>＜処理困難廃棄物適正</a:t>
            </a:r>
            <a:r>
              <a:rPr lang="ja-JP" altLang="en-US" dirty="0">
                <a:latin typeface="ＭＳ Ｐゴシック" panose="020B0600070205080204" pitchFamily="50" charset="-128"/>
                <a:ea typeface="ＭＳ Ｐゴシック" panose="020B0600070205080204" pitchFamily="50" charset="-128"/>
              </a:rPr>
              <a:t>処理</a:t>
            </a:r>
            <a:r>
              <a:rPr lang="ja-JP" altLang="en-US" dirty="0" smtClean="0">
                <a:latin typeface="ＭＳ Ｐゴシック" panose="020B0600070205080204" pitchFamily="50" charset="-128"/>
                <a:ea typeface="ＭＳ Ｐゴシック" panose="020B0600070205080204" pitchFamily="50" charset="-128"/>
              </a:rPr>
              <a:t>モデル事業　事業数＞</a:t>
            </a:r>
            <a:endParaRPr lang="en-US" altLang="ja-JP" dirty="0" smtClean="0">
              <a:latin typeface="ＭＳ Ｐゴシック" panose="020B0600070205080204" pitchFamily="50" charset="-128"/>
              <a:ea typeface="ＭＳ Ｐゴシック" panose="020B0600070205080204" pitchFamily="50" charset="-128"/>
            </a:endParaRPr>
          </a:p>
        </p:txBody>
      </p:sp>
      <p:sp>
        <p:nvSpPr>
          <p:cNvPr id="12" name="テキスト ボックス 11"/>
          <p:cNvSpPr txBox="1"/>
          <p:nvPr/>
        </p:nvSpPr>
        <p:spPr>
          <a:xfrm>
            <a:off x="88286" y="4941168"/>
            <a:ext cx="5563834" cy="36933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dirty="0" smtClean="0">
                <a:latin typeface="ＭＳ Ｐゴシック" panose="020B0600070205080204" pitchFamily="50" charset="-128"/>
                <a:ea typeface="ＭＳ Ｐゴシック" panose="020B0600070205080204" pitchFamily="50" charset="-128"/>
              </a:rPr>
              <a:t>＜図上演習　事業数＞</a:t>
            </a:r>
            <a:endParaRPr lang="en-US" altLang="ja-JP" dirty="0" smtClean="0">
              <a:latin typeface="ＭＳ Ｐゴシック" panose="020B0600070205080204" pitchFamily="50" charset="-128"/>
              <a:ea typeface="ＭＳ Ｐゴシック" panose="020B0600070205080204" pitchFamily="50" charset="-128"/>
            </a:endParaRPr>
          </a:p>
        </p:txBody>
      </p:sp>
      <p:sp>
        <p:nvSpPr>
          <p:cNvPr id="15" name="テキスト ボックス 14"/>
          <p:cNvSpPr txBox="1"/>
          <p:nvPr/>
        </p:nvSpPr>
        <p:spPr>
          <a:xfrm>
            <a:off x="0" y="6382"/>
            <a:ext cx="9144000" cy="470290"/>
          </a:xfrm>
          <a:prstGeom prst="rect">
            <a:avLst/>
          </a:prstGeom>
          <a:gradFill rotWithShape="1">
            <a:gsLst>
              <a:gs pos="0">
                <a:srgbClr val="5C92B5">
                  <a:shade val="51000"/>
                  <a:satMod val="130000"/>
                </a:srgbClr>
              </a:gs>
              <a:gs pos="80000">
                <a:srgbClr val="5C92B5">
                  <a:shade val="93000"/>
                  <a:satMod val="130000"/>
                </a:srgbClr>
              </a:gs>
              <a:gs pos="100000">
                <a:srgbClr val="5C92B5">
                  <a:shade val="94000"/>
                  <a:satMod val="135000"/>
                </a:srgbClr>
              </a:gs>
            </a:gsLst>
            <a:lin ang="16200000" scaled="0"/>
          </a:gradFill>
          <a:ln w="9525" cap="flat" cmpd="sng" algn="ctr">
            <a:solidFill>
              <a:srgbClr val="5C92B5">
                <a:shade val="95000"/>
                <a:satMod val="105000"/>
              </a:srgbClr>
            </a:solidFill>
            <a:prstDash val="solid"/>
          </a:ln>
          <a:effectLst>
            <a:outerShdw blurRad="40000" dist="23000" dir="5400000" rotWithShape="0">
              <a:srgbClr val="000000">
                <a:alpha val="35000"/>
              </a:srgbClr>
            </a:outerShdw>
          </a:effectLst>
        </p:spPr>
        <p:txBody>
          <a:bodyPr lIns="0" tIns="0" rIns="0" bIns="0" anchor="ctr"/>
          <a:lstStyle>
            <a:defPPr>
              <a:defRPr lang="ja-JP"/>
            </a:defPPr>
            <a:lvl1pPr fontAlgn="auto">
              <a:spcBef>
                <a:spcPts val="0"/>
              </a:spcBef>
              <a:spcAft>
                <a:spcPts val="0"/>
              </a:spcAft>
              <a:defRPr sz="2400" b="1">
                <a:solidFill>
                  <a:schemeClr val="bg1"/>
                </a:solidFill>
                <a:latin typeface="Calibri" panose="020F0502020204030204" pitchFamily="34" charset="0"/>
                <a:ea typeface="ＭＳ Ｐゴシック" panose="020B0600070205080204"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pPr algn="ctr"/>
            <a:r>
              <a:rPr lang="ja-JP" altLang="en-US" sz="2000" dirty="0">
                <a:latin typeface="+mj-ea"/>
              </a:rPr>
              <a:t>各地域ブロックにおけるモデル事業の実施状況</a:t>
            </a:r>
          </a:p>
        </p:txBody>
      </p:sp>
      <p:sp>
        <p:nvSpPr>
          <p:cNvPr id="2" name="スライド番号プレースホルダー 1"/>
          <p:cNvSpPr>
            <a:spLocks noGrp="1"/>
          </p:cNvSpPr>
          <p:nvPr>
            <p:ph type="sldNum" sz="quarter" idx="12"/>
          </p:nvPr>
        </p:nvSpPr>
        <p:spPr/>
        <p:txBody>
          <a:bodyPr/>
          <a:lstStyle/>
          <a:p>
            <a:pPr>
              <a:defRPr/>
            </a:pPr>
            <a:fld id="{4C3C47B6-3B78-479A-B75E-98876DF63B6A}" type="slidenum">
              <a:rPr lang="ja-JP" altLang="en-US" smtClean="0"/>
              <a:pPr>
                <a:defRPr/>
              </a:pPr>
              <a:t>4</a:t>
            </a:fld>
            <a:endParaRPr lang="ja-JP" altLang="en-US"/>
          </a:p>
        </p:txBody>
      </p:sp>
    </p:spTree>
    <p:extLst>
      <p:ext uri="{BB962C8B-B14F-4D97-AF65-F5344CB8AC3E}">
        <p14:creationId xmlns:p14="http://schemas.microsoft.com/office/powerpoint/2010/main" val="30535739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6382"/>
            <a:ext cx="9144000" cy="470290"/>
          </a:xfrm>
          <a:prstGeom prst="rect">
            <a:avLst/>
          </a:prstGeom>
          <a:gradFill rotWithShape="1">
            <a:gsLst>
              <a:gs pos="0">
                <a:srgbClr val="5C92B5">
                  <a:shade val="51000"/>
                  <a:satMod val="130000"/>
                </a:srgbClr>
              </a:gs>
              <a:gs pos="80000">
                <a:srgbClr val="5C92B5">
                  <a:shade val="93000"/>
                  <a:satMod val="130000"/>
                </a:srgbClr>
              </a:gs>
              <a:gs pos="100000">
                <a:srgbClr val="5C92B5">
                  <a:shade val="94000"/>
                  <a:satMod val="135000"/>
                </a:srgbClr>
              </a:gs>
            </a:gsLst>
            <a:lin ang="16200000" scaled="0"/>
          </a:gradFill>
          <a:ln w="9525" cap="flat" cmpd="sng" algn="ctr">
            <a:solidFill>
              <a:srgbClr val="5C92B5">
                <a:shade val="95000"/>
                <a:satMod val="105000"/>
              </a:srgbClr>
            </a:solidFill>
            <a:prstDash val="solid"/>
          </a:ln>
          <a:effectLst>
            <a:outerShdw blurRad="40000" dist="23000" dir="5400000" rotWithShape="0">
              <a:srgbClr val="000000">
                <a:alpha val="35000"/>
              </a:srgbClr>
            </a:outerShdw>
          </a:effectLst>
        </p:spPr>
        <p:txBody>
          <a:bodyPr lIns="0" tIns="0" rIns="0" bIns="0" anchor="ctr"/>
          <a:lstStyle>
            <a:defPPr>
              <a:defRPr lang="ja-JP"/>
            </a:defPPr>
            <a:lvl1pPr fontAlgn="auto">
              <a:spcBef>
                <a:spcPts val="0"/>
              </a:spcBef>
              <a:spcAft>
                <a:spcPts val="0"/>
              </a:spcAft>
              <a:defRPr sz="2400" b="1">
                <a:solidFill>
                  <a:schemeClr val="bg1"/>
                </a:solidFill>
                <a:latin typeface="Calibri" panose="020F0502020204030204" pitchFamily="34" charset="0"/>
                <a:ea typeface="ＭＳ Ｐゴシック" panose="020B0600070205080204"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pPr algn="ctr"/>
            <a:r>
              <a:rPr lang="ja-JP" altLang="en-US" sz="2000" dirty="0" smtClean="0">
                <a:latin typeface="+mj-ea"/>
              </a:rPr>
              <a:t>災害廃棄物処理計画策定</a:t>
            </a:r>
            <a:r>
              <a:rPr lang="ja-JP" altLang="en-US" sz="2000" dirty="0" smtClean="0">
                <a:latin typeface="ＭＳ Ｐゴシック" panose="020B0600070205080204" pitchFamily="50" charset="-128"/>
              </a:rPr>
              <a:t>モデル事業実績の特徴別整理（平成</a:t>
            </a:r>
            <a:r>
              <a:rPr lang="en-US" altLang="ja-JP" sz="2000" dirty="0" smtClean="0">
                <a:latin typeface="ＭＳ Ｐゴシック" panose="020B0600070205080204" pitchFamily="50" charset="-128"/>
              </a:rPr>
              <a:t>27-29</a:t>
            </a:r>
            <a:r>
              <a:rPr lang="ja-JP" altLang="en-US" sz="2000" dirty="0" smtClean="0">
                <a:latin typeface="ＭＳ Ｐゴシック" panose="020B0600070205080204" pitchFamily="50" charset="-128"/>
              </a:rPr>
              <a:t>年度）　①</a:t>
            </a:r>
            <a:endParaRPr lang="en-US" altLang="ja-JP" sz="2000" dirty="0">
              <a:latin typeface="ＭＳ Ｐゴシック" panose="020B0600070205080204"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2729626050"/>
              </p:ext>
            </p:extLst>
          </p:nvPr>
        </p:nvGraphicFramePr>
        <p:xfrm>
          <a:off x="59988" y="692696"/>
          <a:ext cx="9041725" cy="6019800"/>
        </p:xfrm>
        <a:graphic>
          <a:graphicData uri="http://schemas.openxmlformats.org/drawingml/2006/table">
            <a:tbl>
              <a:tblPr firstRow="1" bandRow="1">
                <a:tableStyleId>{5C22544A-7EE6-4342-B048-85BDC9FD1C3A}</a:tableStyleId>
              </a:tblPr>
              <a:tblGrid>
                <a:gridCol w="1244157">
                  <a:extLst>
                    <a:ext uri="{9D8B030D-6E8A-4147-A177-3AD203B41FA5}">
                      <a16:colId xmlns:a16="http://schemas.microsoft.com/office/drawing/2014/main" val="4114436813"/>
                    </a:ext>
                  </a:extLst>
                </a:gridCol>
                <a:gridCol w="4226719">
                  <a:extLst>
                    <a:ext uri="{9D8B030D-6E8A-4147-A177-3AD203B41FA5}">
                      <a16:colId xmlns:a16="http://schemas.microsoft.com/office/drawing/2014/main" val="922009051"/>
                    </a:ext>
                  </a:extLst>
                </a:gridCol>
                <a:gridCol w="3570849">
                  <a:extLst>
                    <a:ext uri="{9D8B030D-6E8A-4147-A177-3AD203B41FA5}">
                      <a16:colId xmlns:a16="http://schemas.microsoft.com/office/drawing/2014/main" val="2170835297"/>
                    </a:ext>
                  </a:extLst>
                </a:gridCol>
              </a:tblGrid>
              <a:tr h="2578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特徴</a:t>
                      </a:r>
                    </a:p>
                  </a:txBody>
                  <a:tcP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主な内容</a:t>
                      </a:r>
                      <a:endParaRPr kumimoji="1" lang="ja-JP" altLang="en-US" sz="1100"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対象自治体等</a:t>
                      </a:r>
                      <a:endParaRPr kumimoji="1" lang="ja-JP" altLang="en-US" sz="1100"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944719039"/>
                  </a:ext>
                </a:extLst>
              </a:tr>
              <a:tr h="965056">
                <a:tc rowSpan="8">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災害時の廃棄物処理体制の課題に対応</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廃棄物処理を一部事務組合に委託する組合構成自治体との廃棄物処理体制の検討</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・宮城県多賀城市ほか３町</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・東京都八王子市　</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・千葉県柏市</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・千葉県銚子市</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85725" marR="0" lvl="0" indent="-85725"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・長野県松本市ほか</a:t>
                      </a:r>
                      <a:r>
                        <a:rPr kumimoji="1" lang="en-US" altLang="ja-JP" sz="1100" dirty="0" smtClean="0">
                          <a:solidFill>
                            <a:schemeClr val="tx1"/>
                          </a:solidFill>
                          <a:latin typeface="ＭＳ Ｐゴシック" panose="020B0600070205080204" pitchFamily="50" charset="-128"/>
                          <a:ea typeface="ＭＳ Ｐゴシック" panose="020B0600070205080204" pitchFamily="50" charset="-128"/>
                        </a:rPr>
                        <a:t>3</a:t>
                      </a: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市村</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85725" marR="0" lvl="0" indent="-85725"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・岐阜県可茂衛生施設利用組合</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85725" marR="0" lvl="0" indent="-85725"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京都府乙訓環境衛生組合ほか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3</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市町</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85725" indent="-85725"/>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・大阪府豊中市、兵庫県伊丹市、豊中市伊丹市ｸﾞﾘｰﾝﾗﾝﾄﾞ</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85725" marR="0" lvl="0" indent="-85725"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大阪府泉南清掃事務組合ほか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2</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市</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85725" marR="0" lvl="0" indent="-85725"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にしはりま環境事務組合ほか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2</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町</a:t>
                      </a:r>
                      <a:endParaRPr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85725" marR="0" lvl="0" indent="-85725"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香川県丸亀市ほか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5</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市町組合</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85725" marR="0" lvl="0" indent="-85725"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高知県南国市ほか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3</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市組合</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2150854308"/>
                  </a:ext>
                </a:extLst>
              </a:tr>
              <a:tr h="424730">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近隣自治体との協力体制の検討</a:t>
                      </a:r>
                    </a:p>
                  </a:txBody>
                  <a:tcPr>
                    <a:solidFill>
                      <a:schemeClr val="accent1">
                        <a:lumMod val="20000"/>
                        <a:lumOff val="80000"/>
                      </a:schemeClr>
                    </a:solidFill>
                  </a:tcPr>
                </a:tc>
                <a:tc>
                  <a:txBody>
                    <a:bodyPr/>
                    <a:lstStyle/>
                    <a:p>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・岩手県盛岡市ほか</a:t>
                      </a:r>
                      <a:r>
                        <a:rPr kumimoji="1" lang="en-US" altLang="ja-JP" sz="1100" dirty="0" smtClean="0">
                          <a:solidFill>
                            <a:schemeClr val="tx1"/>
                          </a:solidFill>
                          <a:latin typeface="ＭＳ Ｐゴシック" panose="020B0600070205080204" pitchFamily="50" charset="-128"/>
                          <a:ea typeface="ＭＳ Ｐゴシック" panose="020B0600070205080204" pitchFamily="50" charset="-128"/>
                        </a:rPr>
                        <a:t>7</a:t>
                      </a: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市町</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・埼玉県所沢市</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・東京都小平市</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r>
                        <a:rPr kumimoji="1" lang="ja-JP" altLang="en-US" sz="1100" dirty="0" smtClean="0">
                          <a:latin typeface="ＭＳ Ｐゴシック" panose="020B0600070205080204" pitchFamily="50" charset="-128"/>
                          <a:ea typeface="ＭＳ Ｐゴシック" panose="020B0600070205080204" pitchFamily="50" charset="-128"/>
                        </a:rPr>
                        <a:t>・</a:t>
                      </a: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神奈川県小田原市</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1166813" indent="-1166813"/>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愛媛県新居浜市ほか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1</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市</a:t>
                      </a:r>
                      <a:endParaRPr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1166813" marR="0" lvl="0" indent="-1166813"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佐賀県鳥栖、三養基西部環境施設組合ほか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1</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組合</a:t>
                      </a:r>
                      <a:endParaRPr lang="en-US" altLang="ja-JP" sz="1100" dirty="0" smtClean="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2562330546"/>
                  </a:ext>
                </a:extLst>
              </a:tr>
              <a:tr h="424730">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複数自治体による広域連携の検討</a:t>
                      </a:r>
                    </a:p>
                  </a:txBody>
                  <a:tcPr>
                    <a:solidFill>
                      <a:schemeClr val="accent1">
                        <a:lumMod val="20000"/>
                        <a:lumOff val="80000"/>
                      </a:schemeClr>
                    </a:solidFill>
                  </a:tcPr>
                </a:tc>
                <a:tc>
                  <a:txBody>
                    <a:bodyPr/>
                    <a:lstStyle/>
                    <a:p>
                      <a:pPr marL="1166813" indent="-1166813"/>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広島県福山市ほか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5</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市町</a:t>
                      </a:r>
                      <a:endParaRPr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1166813" indent="-1166813"/>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岡山県笠岡市ほか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7</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市町組合</a:t>
                      </a:r>
                      <a:endParaRPr kumimoji="1" lang="ja-JP" altLang="en-US" sz="1100" dirty="0" smtClean="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2906825583"/>
                  </a:ext>
                </a:extLst>
              </a:tr>
              <a:tr h="424730">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市町村合併に伴い平時に複数の廃棄物処理体制が存在する自治体における災害廃棄物処理体制の検討</a:t>
                      </a:r>
                    </a:p>
                  </a:txBody>
                  <a:tcPr>
                    <a:solidFill>
                      <a:schemeClr val="accent1">
                        <a:lumMod val="20000"/>
                        <a:lumOff val="80000"/>
                      </a:schemeClr>
                    </a:solidFill>
                  </a:tcPr>
                </a:tc>
                <a:tc>
                  <a:txBody>
                    <a:bodyPr/>
                    <a:lstStyle/>
                    <a:p>
                      <a:pPr marL="1166813" indent="-1166813"/>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・福井県福井市</a:t>
                      </a:r>
                    </a:p>
                  </a:txBody>
                  <a:tcPr>
                    <a:solidFill>
                      <a:schemeClr val="accent1">
                        <a:lumMod val="20000"/>
                        <a:lumOff val="80000"/>
                      </a:schemeClr>
                    </a:solidFill>
                  </a:tcPr>
                </a:tc>
                <a:extLst>
                  <a:ext uri="{0D108BD9-81ED-4DB2-BD59-A6C34878D82A}">
                    <a16:rowId xmlns:a16="http://schemas.microsoft.com/office/drawing/2014/main" val="2548134845"/>
                  </a:ext>
                </a:extLst>
              </a:tr>
              <a:tr h="424730">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平時に廃棄物処理を外部委託している自治体における災害廃棄物処理体制の検討</a:t>
                      </a:r>
                    </a:p>
                  </a:txBody>
                  <a:tcPr>
                    <a:solidFill>
                      <a:schemeClr val="accent1">
                        <a:lumMod val="20000"/>
                        <a:lumOff val="80000"/>
                      </a:schemeClr>
                    </a:solidFill>
                  </a:tcPr>
                </a:tc>
                <a:tc>
                  <a:txBody>
                    <a:bodyPr/>
                    <a:lstStyle/>
                    <a:p>
                      <a:pPr marL="1166813" indent="-1166813"/>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・山形県鶴岡市ほか１町</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1166813" marR="0" lvl="0" indent="-1166813" algn="l" defTabSz="914400" rtl="0" eaLnBrk="1" fontAlgn="auto" latinLnBrk="0" hangingPunct="1">
                        <a:lnSpc>
                          <a:spcPct val="100000"/>
                        </a:lnSpc>
                        <a:spcBef>
                          <a:spcPts val="0"/>
                        </a:spcBef>
                        <a:spcAft>
                          <a:spcPts val="0"/>
                        </a:spcAft>
                        <a:buClrTx/>
                        <a:buSzTx/>
                        <a:buFontTx/>
                        <a:buNone/>
                        <a:tabLst/>
                        <a:defRPr/>
                      </a:pPr>
                      <a:r>
                        <a:rPr lang="ja-JP" altLang="en-US" sz="1100" dirty="0" smtClean="0">
                          <a:solidFill>
                            <a:schemeClr val="tx1"/>
                          </a:solidFill>
                          <a:latin typeface="ＭＳ Ｐゴシック" panose="020B0600070205080204" pitchFamily="50" charset="-128"/>
                          <a:ea typeface="ＭＳ Ｐゴシック" panose="020B0600070205080204" pitchFamily="50" charset="-128"/>
                        </a:rPr>
                        <a:t>・京都府宮津与謝環境組合ほか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3</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市町</a:t>
                      </a:r>
                      <a:endParaRPr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1166813" marR="0" lvl="0" indent="-1166813" algn="l" defTabSz="914400" rtl="0" eaLnBrk="1" fontAlgn="auto" latinLnBrk="0" hangingPunct="1">
                        <a:lnSpc>
                          <a:spcPct val="100000"/>
                        </a:lnSpc>
                        <a:spcBef>
                          <a:spcPts val="0"/>
                        </a:spcBef>
                        <a:spcAft>
                          <a:spcPts val="0"/>
                        </a:spcAft>
                        <a:buClrTx/>
                        <a:buSzTx/>
                        <a:buFontTx/>
                        <a:buNone/>
                        <a:tabLst/>
                        <a:defRPr/>
                      </a:pPr>
                      <a:r>
                        <a:rPr lang="ja-JP" altLang="en-US" sz="1100" dirty="0" smtClean="0">
                          <a:solidFill>
                            <a:schemeClr val="tx1"/>
                          </a:solidFill>
                          <a:latin typeface="ＭＳ Ｐゴシック" panose="020B0600070205080204" pitchFamily="50" charset="-128"/>
                          <a:ea typeface="ＭＳ Ｐゴシック" panose="020B0600070205080204" pitchFamily="50" charset="-128"/>
                        </a:rPr>
                        <a:t>・愛媛県八幡浜市ほか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2</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市町</a:t>
                      </a:r>
                      <a:endParaRPr lang="en-US" altLang="ja-JP" sz="1100" dirty="0" smtClean="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644062880"/>
                  </a:ext>
                </a:extLst>
              </a:tr>
              <a:tr h="424730">
                <a:tc vMerge="1">
                  <a:txBody>
                    <a:bodyPr/>
                    <a:lstStyle/>
                    <a:p>
                      <a:endParaRPr kumimoji="1" lang="ja-JP" altLang="en-US" sz="12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業務体制変更（直営収集から委託収集）に伴う災害廃棄物処理体制の見直し</a:t>
                      </a:r>
                    </a:p>
                  </a:txBody>
                  <a:tcPr>
                    <a:solidFill>
                      <a:schemeClr val="accent1">
                        <a:lumMod val="20000"/>
                        <a:lumOff val="80000"/>
                      </a:schemeClr>
                    </a:solidFill>
                  </a:tcPr>
                </a:tc>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・山梨県甲府市</a:t>
                      </a:r>
                    </a:p>
                  </a:txBody>
                  <a:tcPr>
                    <a:solidFill>
                      <a:schemeClr val="accent1">
                        <a:lumMod val="20000"/>
                        <a:lumOff val="80000"/>
                      </a:schemeClr>
                    </a:solidFill>
                  </a:tcPr>
                </a:tc>
                <a:extLst>
                  <a:ext uri="{0D108BD9-81ED-4DB2-BD59-A6C34878D82A}">
                    <a16:rowId xmlns:a16="http://schemas.microsoft.com/office/drawing/2014/main" val="1048534011"/>
                  </a:ext>
                </a:extLst>
              </a:tr>
              <a:tr h="424730">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廃棄物部局以外の庁内関連部署（防災・下水等）との連携体制構築</a:t>
                      </a:r>
                    </a:p>
                  </a:txBody>
                  <a:tcPr>
                    <a:solidFill>
                      <a:schemeClr val="accent1">
                        <a:lumMod val="20000"/>
                        <a:lumOff val="80000"/>
                      </a:schemeClr>
                    </a:solidFill>
                  </a:tcPr>
                </a:tc>
                <a:tc>
                  <a:txBody>
                    <a:bodyPr/>
                    <a:lstStyle/>
                    <a:p>
                      <a:pPr marL="1166813" marR="0" lvl="0" indent="-1166813"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・神奈川県平塚市　</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1166813" marR="0" lvl="0" indent="-1166813"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・長野県安曇野市</a:t>
                      </a:r>
                    </a:p>
                  </a:txBody>
                  <a:tcPr>
                    <a:solidFill>
                      <a:schemeClr val="accent1">
                        <a:lumMod val="20000"/>
                        <a:lumOff val="80000"/>
                      </a:schemeClr>
                    </a:solidFill>
                  </a:tcPr>
                </a:tc>
                <a:extLst>
                  <a:ext uri="{0D108BD9-81ED-4DB2-BD59-A6C34878D82A}">
                    <a16:rowId xmlns:a16="http://schemas.microsoft.com/office/drawing/2014/main" val="3952096040"/>
                  </a:ext>
                </a:extLst>
              </a:tr>
              <a:tr h="257872">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島嶼における災害廃棄物の島外輸送に関する検討</a:t>
                      </a:r>
                    </a:p>
                  </a:txBody>
                  <a:tcPr>
                    <a:solidFill>
                      <a:schemeClr val="accent1">
                        <a:lumMod val="20000"/>
                        <a:lumOff val="80000"/>
                      </a:schemeClr>
                    </a:solidFill>
                  </a:tcPr>
                </a:tc>
                <a:tc>
                  <a:txBody>
                    <a:bodyPr/>
                    <a:lstStyle/>
                    <a:p>
                      <a:pPr marL="1166813" indent="-1166813"/>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淡路広域行政事務組合ほか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3</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市</a:t>
                      </a:r>
                      <a:endParaRPr kumimoji="1" lang="ja-JP" altLang="en-US" sz="1100" dirty="0" smtClean="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250355927"/>
                  </a:ext>
                </a:extLst>
              </a:tr>
            </a:tbl>
          </a:graphicData>
        </a:graphic>
      </p:graphicFrame>
      <p:sp>
        <p:nvSpPr>
          <p:cNvPr id="2" name="スライド番号プレースホルダー 1"/>
          <p:cNvSpPr>
            <a:spLocks noGrp="1"/>
          </p:cNvSpPr>
          <p:nvPr>
            <p:ph type="sldNum" sz="quarter" idx="12"/>
          </p:nvPr>
        </p:nvSpPr>
        <p:spPr/>
        <p:txBody>
          <a:bodyPr/>
          <a:lstStyle/>
          <a:p>
            <a:pPr>
              <a:defRPr/>
            </a:pPr>
            <a:fld id="{E5639386-BC39-46D1-B58D-D2700174091D}" type="slidenum">
              <a:rPr lang="ja-JP" altLang="en-US" smtClean="0"/>
              <a:pPr>
                <a:defRPr/>
              </a:pPr>
              <a:t>5</a:t>
            </a:fld>
            <a:endParaRPr lang="ja-JP" altLang="en-US"/>
          </a:p>
        </p:txBody>
      </p:sp>
    </p:spTree>
    <p:extLst>
      <p:ext uri="{BB962C8B-B14F-4D97-AF65-F5344CB8AC3E}">
        <p14:creationId xmlns:p14="http://schemas.microsoft.com/office/powerpoint/2010/main" val="34155655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6382"/>
            <a:ext cx="9144000" cy="470290"/>
          </a:xfrm>
          <a:prstGeom prst="rect">
            <a:avLst/>
          </a:prstGeom>
          <a:gradFill rotWithShape="1">
            <a:gsLst>
              <a:gs pos="0">
                <a:srgbClr val="5C92B5">
                  <a:shade val="51000"/>
                  <a:satMod val="130000"/>
                </a:srgbClr>
              </a:gs>
              <a:gs pos="80000">
                <a:srgbClr val="5C92B5">
                  <a:shade val="93000"/>
                  <a:satMod val="130000"/>
                </a:srgbClr>
              </a:gs>
              <a:gs pos="100000">
                <a:srgbClr val="5C92B5">
                  <a:shade val="94000"/>
                  <a:satMod val="135000"/>
                </a:srgbClr>
              </a:gs>
            </a:gsLst>
            <a:lin ang="16200000" scaled="0"/>
          </a:gradFill>
          <a:ln w="9525" cap="flat" cmpd="sng" algn="ctr">
            <a:solidFill>
              <a:srgbClr val="5C92B5">
                <a:shade val="95000"/>
                <a:satMod val="105000"/>
              </a:srgbClr>
            </a:solidFill>
            <a:prstDash val="solid"/>
          </a:ln>
          <a:effectLst>
            <a:outerShdw blurRad="40000" dist="23000" dir="5400000" rotWithShape="0">
              <a:srgbClr val="000000">
                <a:alpha val="35000"/>
              </a:srgbClr>
            </a:outerShdw>
          </a:effectLst>
        </p:spPr>
        <p:txBody>
          <a:bodyPr lIns="0" tIns="0" rIns="0" bIns="0" anchor="ctr"/>
          <a:lstStyle>
            <a:defPPr>
              <a:defRPr lang="ja-JP"/>
            </a:defPPr>
            <a:lvl1pPr fontAlgn="auto">
              <a:spcBef>
                <a:spcPts val="0"/>
              </a:spcBef>
              <a:spcAft>
                <a:spcPts val="0"/>
              </a:spcAft>
              <a:defRPr sz="2400" b="1">
                <a:solidFill>
                  <a:schemeClr val="bg1"/>
                </a:solidFill>
                <a:latin typeface="Calibri" panose="020F0502020204030204" pitchFamily="34" charset="0"/>
                <a:ea typeface="ＭＳ Ｐゴシック" panose="020B0600070205080204"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pPr algn="ctr"/>
            <a:r>
              <a:rPr lang="ja-JP" altLang="en-US" sz="2000" dirty="0">
                <a:latin typeface="+mj-ea"/>
              </a:rPr>
              <a:t>災害廃棄物処理計画策定</a:t>
            </a:r>
            <a:r>
              <a:rPr lang="ja-JP" altLang="en-US" sz="2000" dirty="0">
                <a:latin typeface="ＭＳ Ｐゴシック" panose="020B0600070205080204" pitchFamily="50" charset="-128"/>
              </a:rPr>
              <a:t>モデル事業実績の特徴別整理（平成</a:t>
            </a:r>
            <a:r>
              <a:rPr lang="en-US" altLang="ja-JP" sz="2000" dirty="0">
                <a:latin typeface="ＭＳ Ｐゴシック" panose="020B0600070205080204" pitchFamily="50" charset="-128"/>
              </a:rPr>
              <a:t>27-29</a:t>
            </a:r>
            <a:r>
              <a:rPr lang="ja-JP" altLang="en-US" sz="2000" dirty="0">
                <a:latin typeface="ＭＳ Ｐゴシック" panose="020B0600070205080204" pitchFamily="50" charset="-128"/>
              </a:rPr>
              <a:t>年度）　</a:t>
            </a:r>
            <a:r>
              <a:rPr lang="ja-JP" altLang="en-US" sz="2000" dirty="0" smtClean="0">
                <a:latin typeface="ＭＳ Ｐゴシック" panose="020B0600070205080204" pitchFamily="50" charset="-128"/>
              </a:rPr>
              <a:t>②</a:t>
            </a:r>
            <a:endParaRPr lang="en-US" altLang="ja-JP" sz="2000" dirty="0">
              <a:latin typeface="ＭＳ Ｐゴシック" panose="020B0600070205080204"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3366276180"/>
              </p:ext>
            </p:extLst>
          </p:nvPr>
        </p:nvGraphicFramePr>
        <p:xfrm>
          <a:off x="104890" y="487152"/>
          <a:ext cx="8934220" cy="6177704"/>
        </p:xfrm>
        <a:graphic>
          <a:graphicData uri="http://schemas.openxmlformats.org/drawingml/2006/table">
            <a:tbl>
              <a:tblPr firstRow="1" bandRow="1">
                <a:tableStyleId>{5C22544A-7EE6-4342-B048-85BDC9FD1C3A}</a:tableStyleId>
              </a:tblPr>
              <a:tblGrid>
                <a:gridCol w="1373380">
                  <a:extLst>
                    <a:ext uri="{9D8B030D-6E8A-4147-A177-3AD203B41FA5}">
                      <a16:colId xmlns:a16="http://schemas.microsoft.com/office/drawing/2014/main" val="4114436813"/>
                    </a:ext>
                  </a:extLst>
                </a:gridCol>
                <a:gridCol w="4104456">
                  <a:extLst>
                    <a:ext uri="{9D8B030D-6E8A-4147-A177-3AD203B41FA5}">
                      <a16:colId xmlns:a16="http://schemas.microsoft.com/office/drawing/2014/main" val="922009051"/>
                    </a:ext>
                  </a:extLst>
                </a:gridCol>
                <a:gridCol w="3456384">
                  <a:extLst>
                    <a:ext uri="{9D8B030D-6E8A-4147-A177-3AD203B41FA5}">
                      <a16:colId xmlns:a16="http://schemas.microsoft.com/office/drawing/2014/main" val="2170835297"/>
                    </a:ext>
                  </a:extLst>
                </a:gridCol>
              </a:tblGrid>
              <a:tr h="2578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特徴</a:t>
                      </a:r>
                    </a:p>
                  </a:txBody>
                  <a:tcP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主な内容</a:t>
                      </a:r>
                      <a:endParaRPr kumimoji="1" lang="ja-JP" altLang="en-US" sz="1100"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sz="1100" dirty="0" smtClean="0">
                          <a:latin typeface="ＭＳ Ｐゴシック" panose="020B0600070205080204" pitchFamily="50" charset="-128"/>
                          <a:ea typeface="ＭＳ Ｐゴシック" panose="020B0600070205080204" pitchFamily="50" charset="-128"/>
                        </a:rPr>
                        <a:t>対象自治体等</a:t>
                      </a:r>
                      <a:endParaRPr kumimoji="1" lang="ja-JP" altLang="en-US" sz="1100"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944719039"/>
                  </a:ext>
                </a:extLst>
              </a:tr>
              <a:tr h="31698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災害廃棄物対策の基礎データを整理</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市町村及び一部事務組合における災害廃棄物対策の実態把握</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・京都府</a:t>
                      </a:r>
                    </a:p>
                  </a:txBody>
                  <a:tcPr>
                    <a:solidFill>
                      <a:schemeClr val="accent1">
                        <a:lumMod val="20000"/>
                        <a:lumOff val="80000"/>
                      </a:schemeClr>
                    </a:solidFill>
                  </a:tcPr>
                </a:tc>
                <a:extLst>
                  <a:ext uri="{0D108BD9-81ED-4DB2-BD59-A6C34878D82A}">
                    <a16:rowId xmlns:a16="http://schemas.microsoft.com/office/drawing/2014/main" val="1427883462"/>
                  </a:ext>
                </a:extLst>
              </a:tr>
              <a:tr h="316984">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dirty="0" smtClean="0"/>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県内で発生が想定されるすべての地震に関する基礎データ（災害廃棄物発生量や仮置場必要面積等）を作成</a:t>
                      </a:r>
                    </a:p>
                  </a:txBody>
                  <a:tcPr>
                    <a:solidFill>
                      <a:schemeClr val="accent1">
                        <a:lumMod val="20000"/>
                        <a:lumOff val="80000"/>
                      </a:schemeClr>
                    </a:solidFill>
                  </a:tcPr>
                </a:tc>
                <a:tc>
                  <a:txBody>
                    <a:bodyPr/>
                    <a:lstStyle/>
                    <a:p>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・鹿児島県</a:t>
                      </a:r>
                    </a:p>
                  </a:txBody>
                  <a:tcPr>
                    <a:solidFill>
                      <a:schemeClr val="accent1">
                        <a:lumMod val="20000"/>
                        <a:lumOff val="80000"/>
                      </a:schemeClr>
                    </a:solidFill>
                  </a:tcPr>
                </a:tc>
                <a:extLst>
                  <a:ext uri="{0D108BD9-81ED-4DB2-BD59-A6C34878D82A}">
                    <a16:rowId xmlns:a16="http://schemas.microsoft.com/office/drawing/2014/main" val="1817802388"/>
                  </a:ext>
                </a:extLst>
              </a:tr>
              <a:tr h="316984">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仮置場</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限られた仮置場候補地の段階的運用の検討</a:t>
                      </a:r>
                    </a:p>
                  </a:txBody>
                  <a:tcPr>
                    <a:solidFill>
                      <a:schemeClr val="accent1">
                        <a:lumMod val="20000"/>
                        <a:lumOff val="80000"/>
                      </a:schemeClr>
                    </a:solidFill>
                  </a:tcPr>
                </a:tc>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・神奈川県藤沢市</a:t>
                      </a:r>
                    </a:p>
                  </a:txBody>
                  <a:tcPr>
                    <a:solidFill>
                      <a:schemeClr val="accent1">
                        <a:lumMod val="20000"/>
                        <a:lumOff val="80000"/>
                      </a:schemeClr>
                    </a:solidFill>
                  </a:tcPr>
                </a:tc>
                <a:extLst>
                  <a:ext uri="{0D108BD9-81ED-4DB2-BD59-A6C34878D82A}">
                    <a16:rowId xmlns:a16="http://schemas.microsoft.com/office/drawing/2014/main" val="2941845611"/>
                  </a:ext>
                </a:extLst>
              </a:tr>
              <a:tr h="257872">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東日本大震災における仮置場不足の検証及び仮置場配置計画の見直し</a:t>
                      </a:r>
                    </a:p>
                  </a:txBody>
                  <a:tcPr>
                    <a:solidFill>
                      <a:schemeClr val="accent1">
                        <a:lumMod val="20000"/>
                        <a:lumOff val="80000"/>
                      </a:schemeClr>
                    </a:solidFill>
                  </a:tcPr>
                </a:tc>
                <a:tc>
                  <a:txBody>
                    <a:bodyPr/>
                    <a:lstStyle/>
                    <a:p>
                      <a:r>
                        <a:rPr kumimoji="1" lang="ja-JP" altLang="en-US" sz="1100" dirty="0" smtClean="0">
                          <a:latin typeface="ＭＳ Ｐゴシック" panose="020B0600070205080204" pitchFamily="50" charset="-128"/>
                          <a:ea typeface="ＭＳ Ｐゴシック" panose="020B0600070205080204" pitchFamily="50" charset="-128"/>
                        </a:rPr>
                        <a:t>・千葉県九十九里町</a:t>
                      </a:r>
                    </a:p>
                  </a:txBody>
                  <a:tcPr>
                    <a:solidFill>
                      <a:schemeClr val="accent1">
                        <a:lumMod val="20000"/>
                        <a:lumOff val="80000"/>
                      </a:schemeClr>
                    </a:solidFill>
                  </a:tcPr>
                </a:tc>
                <a:extLst>
                  <a:ext uri="{0D108BD9-81ED-4DB2-BD59-A6C34878D82A}">
                    <a16:rowId xmlns:a16="http://schemas.microsoft.com/office/drawing/2014/main" val="750073432"/>
                  </a:ext>
                </a:extLst>
              </a:tr>
              <a:tr h="0">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災害廃棄物の処理期間に応じた二次仮置場面積の詳細検討</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・滋賀県大津市</a:t>
                      </a:r>
                      <a:endParaRPr kumimoji="1" lang="en-US" altLang="ja-JP" sz="1100" dirty="0" smtClean="0">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1468448760"/>
                  </a:ext>
                </a:extLst>
              </a:tr>
              <a:tr h="2578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災害廃棄物の広域処理</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広域処理の具体的な実施スキーム及びルールの検討</a:t>
                      </a:r>
                    </a:p>
                  </a:txBody>
                  <a:tcPr>
                    <a:solidFill>
                      <a:schemeClr val="accent1">
                        <a:lumMod val="20000"/>
                        <a:lumOff val="80000"/>
                      </a:schemeClr>
                    </a:solidFill>
                  </a:tcPr>
                </a:tc>
                <a:tc>
                  <a:txBody>
                    <a:bodyPr/>
                    <a:lstStyle/>
                    <a:p>
                      <a:pPr marL="1166813" indent="-1166813"/>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・埼玉県さいたま市</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・愛知県岡崎市ほか</a:t>
                      </a:r>
                      <a:r>
                        <a:rPr kumimoji="1" lang="en-US" altLang="ja-JP" sz="1100" dirty="0" smtClean="0">
                          <a:solidFill>
                            <a:schemeClr val="tx1"/>
                          </a:solidFill>
                          <a:latin typeface="ＭＳ Ｐゴシック" panose="020B0600070205080204" pitchFamily="50" charset="-128"/>
                          <a:ea typeface="ＭＳ Ｐゴシック" panose="020B0600070205080204" pitchFamily="50" charset="-128"/>
                        </a:rPr>
                        <a:t>8</a:t>
                      </a: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市町</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・岐阜県　</a:t>
                      </a:r>
                    </a:p>
                  </a:txBody>
                  <a:tcPr>
                    <a:solidFill>
                      <a:schemeClr val="accent1">
                        <a:lumMod val="20000"/>
                        <a:lumOff val="80000"/>
                      </a:schemeClr>
                    </a:solidFill>
                  </a:tcPr>
                </a:tc>
                <a:extLst>
                  <a:ext uri="{0D108BD9-81ED-4DB2-BD59-A6C34878D82A}">
                    <a16:rowId xmlns:a16="http://schemas.microsoft.com/office/drawing/2014/main" val="1322821273"/>
                  </a:ext>
                </a:extLst>
              </a:tr>
              <a:tr h="773616">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個別災害対応</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大雨による洪水災害・土砂災害に関する災害廃棄物処理の検討</a:t>
                      </a:r>
                      <a:endParaRPr kumimoji="1" lang="en-US" altLang="ja-JP" sz="1100" dirty="0" smtClean="0">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・秋田県秋田市</a:t>
                      </a:r>
                    </a:p>
                    <a:p>
                      <a:r>
                        <a:rPr kumimoji="1" lang="ja-JP" altLang="en-US" sz="1100" dirty="0" smtClean="0">
                          <a:latin typeface="ＭＳ Ｐゴシック" panose="020B0600070205080204" pitchFamily="50" charset="-128"/>
                          <a:ea typeface="ＭＳ Ｐゴシック" panose="020B0600070205080204" pitchFamily="50" charset="-128"/>
                        </a:rPr>
                        <a:t>・長野県飯田市</a:t>
                      </a:r>
                      <a:endParaRPr kumimoji="1" lang="en-US" altLang="ja-JP" sz="1100" dirty="0" smtClean="0">
                        <a:latin typeface="ＭＳ Ｐゴシック" panose="020B0600070205080204" pitchFamily="50" charset="-128"/>
                        <a:ea typeface="ＭＳ Ｐゴシック" panose="020B0600070205080204" pitchFamily="50" charset="-128"/>
                      </a:endParaRPr>
                    </a:p>
                    <a:p>
                      <a:r>
                        <a:rPr kumimoji="1" lang="ja-JP" altLang="en-US" sz="1100" dirty="0" smtClean="0">
                          <a:latin typeface="ＭＳ Ｐゴシック" panose="020B0600070205080204" pitchFamily="50" charset="-128"/>
                          <a:ea typeface="ＭＳ Ｐゴシック" panose="020B0600070205080204" pitchFamily="50" charset="-128"/>
                        </a:rPr>
                        <a:t>・石川県野々市市</a:t>
                      </a:r>
                      <a:endParaRPr kumimoji="1" lang="en-US" altLang="ja-JP" sz="1100" dirty="0" smtClean="0">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3622240034"/>
                  </a:ext>
                </a:extLst>
              </a:tr>
              <a:tr h="257872">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100" kern="1200" dirty="0" smtClean="0">
                          <a:solidFill>
                            <a:schemeClr val="dk1"/>
                          </a:solidFill>
                          <a:latin typeface="ＭＳ Ｐゴシック" panose="020B0600070205080204" pitchFamily="50" charset="-128"/>
                          <a:ea typeface="ＭＳ Ｐゴシック" panose="020B0600070205080204" pitchFamily="50" charset="-128"/>
                          <a:cs typeface="+mn-cs"/>
                        </a:rPr>
                        <a:t>冬季の災害廃棄物対策およびブロック内の災害廃棄物処理計画の標準案について検討</a:t>
                      </a:r>
                    </a:p>
                  </a:txBody>
                  <a:tcPr>
                    <a:solidFill>
                      <a:schemeClr val="accent1">
                        <a:lumMod val="20000"/>
                        <a:lumOff val="80000"/>
                      </a:schemeClr>
                    </a:solidFill>
                  </a:tcPr>
                </a:tc>
                <a:tc>
                  <a:txBody>
                    <a:bodyPr/>
                    <a:lstStyle/>
                    <a:p>
                      <a:pPr marL="801688" indent="-801688"/>
                      <a:r>
                        <a:rPr lang="ja-JP" altLang="en-US" sz="1100" dirty="0" smtClean="0">
                          <a:latin typeface="ＭＳ Ｐゴシック" panose="020B0600070205080204" pitchFamily="50" charset="-128"/>
                          <a:ea typeface="ＭＳ Ｐゴシック" panose="020B0600070205080204" pitchFamily="50" charset="-128"/>
                        </a:rPr>
                        <a:t>（以下すべて北海道内の自治体）</a:t>
                      </a:r>
                      <a:endParaRPr lang="en-US" altLang="ja-JP" sz="1100" dirty="0" smtClean="0">
                        <a:latin typeface="ＭＳ Ｐゴシック" panose="020B0600070205080204" pitchFamily="50" charset="-128"/>
                        <a:ea typeface="ＭＳ Ｐゴシック" panose="020B0600070205080204" pitchFamily="50" charset="-128"/>
                      </a:endParaRPr>
                    </a:p>
                    <a:p>
                      <a:pPr marL="801688" indent="-801688"/>
                      <a:r>
                        <a:rPr lang="ja-JP" altLang="en-US" sz="1100" dirty="0" smtClean="0">
                          <a:latin typeface="ＭＳ Ｐゴシック" panose="020B0600070205080204" pitchFamily="50" charset="-128"/>
                          <a:ea typeface="ＭＳ Ｐゴシック" panose="020B0600070205080204" pitchFamily="50" charset="-128"/>
                        </a:rPr>
                        <a:t>・南部桧山衛生処理組合　・北部桧山衛生センター組合</a:t>
                      </a:r>
                      <a:endParaRPr lang="en-US" altLang="ja-JP" sz="1100" dirty="0" smtClean="0">
                        <a:latin typeface="ＭＳ Ｐゴシック" panose="020B0600070205080204" pitchFamily="50" charset="-128"/>
                        <a:ea typeface="ＭＳ Ｐゴシック" panose="020B0600070205080204" pitchFamily="50" charset="-128"/>
                      </a:endParaRPr>
                    </a:p>
                    <a:p>
                      <a:pPr marL="801688" indent="-801688"/>
                      <a:r>
                        <a:rPr lang="ja-JP" altLang="en-US" sz="1100" dirty="0" smtClean="0">
                          <a:latin typeface="ＭＳ Ｐゴシック" panose="020B0600070205080204" pitchFamily="50" charset="-128"/>
                          <a:ea typeface="ＭＳ Ｐゴシック" panose="020B0600070205080204" pitchFamily="50" charset="-128"/>
                        </a:rPr>
                        <a:t>・苫小牧市　・釧路市　・西いぶり広域連合</a:t>
                      </a:r>
                      <a:endParaRPr lang="en-US" altLang="ja-JP" sz="1100" dirty="0" smtClean="0">
                        <a:latin typeface="ＭＳ Ｐゴシック" panose="020B0600070205080204" pitchFamily="50" charset="-128"/>
                        <a:ea typeface="ＭＳ Ｐゴシック" panose="020B0600070205080204" pitchFamily="50" charset="-128"/>
                      </a:endParaRPr>
                    </a:p>
                    <a:p>
                      <a:pPr marL="801688" indent="-801688"/>
                      <a:r>
                        <a:rPr lang="ja-JP" altLang="en-US" sz="1100" dirty="0" smtClean="0">
                          <a:latin typeface="ＭＳ Ｐゴシック" panose="020B0600070205080204" pitchFamily="50" charset="-128"/>
                          <a:ea typeface="ＭＳ Ｐゴシック" panose="020B0600070205080204" pitchFamily="50" charset="-128"/>
                        </a:rPr>
                        <a:t>・斜里町</a:t>
                      </a:r>
                      <a:endParaRPr lang="en-US" altLang="ja-JP" sz="1100" dirty="0" smtClean="0">
                        <a:latin typeface="ＭＳ Ｐゴシック" panose="020B0600070205080204" pitchFamily="50" charset="-128"/>
                        <a:ea typeface="ＭＳ Ｐゴシック" panose="020B0600070205080204" pitchFamily="50" charset="-128"/>
                      </a:endParaRPr>
                    </a:p>
                    <a:p>
                      <a:pPr marL="801688" indent="-801688"/>
                      <a:r>
                        <a:rPr lang="ja-JP" altLang="en-US" sz="1100" dirty="0" smtClean="0">
                          <a:latin typeface="ＭＳ Ｐゴシック" panose="020B0600070205080204" pitchFamily="50" charset="-128"/>
                          <a:ea typeface="ＭＳ Ｐゴシック" panose="020B0600070205080204" pitchFamily="50" charset="-128"/>
                        </a:rPr>
                        <a:t>・倶知安町　・旭川市　・帯広市　・芽室町</a:t>
                      </a:r>
                      <a:endParaRPr lang="en-US" altLang="ja-JP" sz="1100" dirty="0" smtClean="0">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1630023445"/>
                  </a:ext>
                </a:extLst>
              </a:tr>
              <a:tr h="257872">
                <a:tc vMerge="1">
                  <a:txBody>
                    <a:bodyPr/>
                    <a:lstStyle/>
                    <a:p>
                      <a:endParaRPr kumimoji="1" lang="ja-JP" altLang="en-US" sz="1200" dirty="0"/>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火山災害による災害廃棄物処理の検討</a:t>
                      </a:r>
                      <a:endParaRPr kumimoji="1" lang="en-US" altLang="ja-JP" sz="1100" dirty="0" smtClean="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・福島県大玉村</a:t>
                      </a:r>
                    </a:p>
                  </a:txBody>
                  <a:tcPr>
                    <a:solidFill>
                      <a:schemeClr val="accent1">
                        <a:lumMod val="20000"/>
                        <a:lumOff val="80000"/>
                      </a:schemeClr>
                    </a:solidFill>
                  </a:tcPr>
                </a:tc>
                <a:extLst>
                  <a:ext uri="{0D108BD9-81ED-4DB2-BD59-A6C34878D82A}">
                    <a16:rowId xmlns:a16="http://schemas.microsoft.com/office/drawing/2014/main" val="1242819109"/>
                  </a:ext>
                </a:extLst>
              </a:tr>
              <a:tr h="257872">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職員の啓発</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有識者会議や災害廃棄物対策セミナー開催を通じた職員のスキルアップ</a:t>
                      </a:r>
                    </a:p>
                  </a:txBody>
                  <a:tcPr>
                    <a:solidFill>
                      <a:schemeClr val="accent1">
                        <a:lumMod val="20000"/>
                        <a:lumOff val="80000"/>
                      </a:schemeClr>
                    </a:solidFill>
                  </a:tcPr>
                </a:tc>
                <a:tc>
                  <a:txBody>
                    <a:bodyPr/>
                    <a:lstStyle/>
                    <a:p>
                      <a:pPr marL="90488" indent="-90488"/>
                      <a:r>
                        <a:rPr kumimoji="1" lang="ja-JP" altLang="en-US" sz="1100" dirty="0" smtClean="0">
                          <a:latin typeface="ＭＳ Ｐゴシック" panose="020B0600070205080204" pitchFamily="50" charset="-128"/>
                          <a:ea typeface="ＭＳ Ｐゴシック" panose="020B0600070205080204" pitchFamily="50" charset="-128"/>
                        </a:rPr>
                        <a:t>・岩手県紫波町</a:t>
                      </a:r>
                      <a:endParaRPr kumimoji="1" lang="en-US" altLang="ja-JP" sz="1100" dirty="0" smtClean="0">
                        <a:latin typeface="ＭＳ Ｐゴシック" panose="020B0600070205080204" pitchFamily="50" charset="-128"/>
                        <a:ea typeface="ＭＳ Ｐゴシック" panose="020B0600070205080204" pitchFamily="50" charset="-128"/>
                      </a:endParaRPr>
                    </a:p>
                    <a:p>
                      <a:pPr marL="90488" indent="-90488"/>
                      <a:r>
                        <a:rPr kumimoji="1" lang="ja-JP" altLang="en-US" sz="1100" dirty="0" smtClean="0">
                          <a:latin typeface="ＭＳ Ｐゴシック" panose="020B0600070205080204" pitchFamily="50" charset="-128"/>
                          <a:ea typeface="ＭＳ Ｐゴシック" panose="020B0600070205080204" pitchFamily="50" charset="-128"/>
                        </a:rPr>
                        <a:t>・秋田県由利本荘市</a:t>
                      </a:r>
                      <a:endParaRPr kumimoji="1" lang="en-US" altLang="ja-JP" sz="1100" dirty="0" smtClean="0">
                        <a:latin typeface="ＭＳ Ｐゴシック" panose="020B0600070205080204" pitchFamily="50" charset="-128"/>
                        <a:ea typeface="ＭＳ Ｐゴシック" panose="020B0600070205080204" pitchFamily="50" charset="-128"/>
                      </a:endParaRPr>
                    </a:p>
                    <a:p>
                      <a:pPr marL="90488" indent="-90488"/>
                      <a:r>
                        <a:rPr kumimoji="1" lang="ja-JP" altLang="en-US" sz="1100" dirty="0" smtClean="0">
                          <a:latin typeface="ＭＳ Ｐゴシック" panose="020B0600070205080204" pitchFamily="50" charset="-128"/>
                          <a:ea typeface="ＭＳ Ｐゴシック" panose="020B0600070205080204" pitchFamily="50" charset="-128"/>
                        </a:rPr>
                        <a:t>・福島県須賀川市</a:t>
                      </a:r>
                    </a:p>
                  </a:txBody>
                  <a:tcPr>
                    <a:solidFill>
                      <a:schemeClr val="accent1">
                        <a:lumMod val="20000"/>
                        <a:lumOff val="80000"/>
                      </a:schemeClr>
                    </a:solidFill>
                  </a:tcPr>
                </a:tc>
                <a:extLst>
                  <a:ext uri="{0D108BD9-81ED-4DB2-BD59-A6C34878D82A}">
                    <a16:rowId xmlns:a16="http://schemas.microsoft.com/office/drawing/2014/main" val="1065362389"/>
                  </a:ext>
                </a:extLst>
              </a:tr>
              <a:tr h="257872">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dirty="0" smtClean="0"/>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kern="1200" dirty="0" smtClean="0">
                          <a:solidFill>
                            <a:schemeClr val="tx1"/>
                          </a:solidFill>
                          <a:latin typeface="ＭＳ Ｐゴシック" panose="020B0600070205080204" pitchFamily="50" charset="-128"/>
                          <a:ea typeface="ＭＳ Ｐゴシック" panose="020B0600070205080204" pitchFamily="50" charset="-128"/>
                          <a:cs typeface="+mn-cs"/>
                        </a:rPr>
                        <a:t>意見交換会や仮置場候補地の現地調査を実施し、災害廃棄物処理計画に記載すべき事項を指針として整理</a:t>
                      </a:r>
                      <a:endParaRPr kumimoji="1" lang="ja-JP" altLang="ja-JP" sz="1100" kern="1200" dirty="0" smtClean="0">
                        <a:solidFill>
                          <a:schemeClr val="tx1"/>
                        </a:solidFill>
                        <a:latin typeface="ＭＳ Ｐゴシック" panose="020B0600070205080204" pitchFamily="50" charset="-128"/>
                        <a:ea typeface="ＭＳ Ｐゴシック" panose="020B0600070205080204" pitchFamily="50" charset="-128"/>
                        <a:cs typeface="+mn-cs"/>
                      </a:endParaRPr>
                    </a:p>
                  </a:txBody>
                  <a:tcPr>
                    <a:solidFill>
                      <a:schemeClr val="accent1">
                        <a:lumMod val="20000"/>
                        <a:lumOff val="80000"/>
                      </a:schemeClr>
                    </a:solidFill>
                  </a:tcPr>
                </a:tc>
                <a:tc>
                  <a:txBody>
                    <a:bodyPr/>
                    <a:lstStyle/>
                    <a:p>
                      <a:pPr marL="801688" indent="-801688"/>
                      <a:r>
                        <a:rPr lang="ja-JP" altLang="en-US" sz="1100" dirty="0" smtClean="0">
                          <a:solidFill>
                            <a:schemeClr val="tx1"/>
                          </a:solidFill>
                          <a:latin typeface="ＭＳ Ｐゴシック" panose="020B0600070205080204" pitchFamily="50" charset="-128"/>
                          <a:ea typeface="ＭＳ Ｐゴシック" panose="020B0600070205080204" pitchFamily="50" charset="-128"/>
                        </a:rPr>
                        <a:t>・広島県安芸高田市ほか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2</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町組合</a:t>
                      </a:r>
                      <a:endParaRPr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801688" indent="-801688"/>
                      <a:r>
                        <a:rPr lang="ja-JP" altLang="en-US" sz="1100" dirty="0" smtClean="0">
                          <a:solidFill>
                            <a:schemeClr val="tx1"/>
                          </a:solidFill>
                          <a:latin typeface="ＭＳ Ｐゴシック" panose="020B0600070205080204" pitchFamily="50" charset="-128"/>
                          <a:ea typeface="ＭＳ Ｐゴシック" panose="020B0600070205080204" pitchFamily="50" charset="-128"/>
                        </a:rPr>
                        <a:t>・山口県周南市ほか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5</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市町組合</a:t>
                      </a:r>
                      <a:endParaRPr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801688" indent="-801688"/>
                      <a:r>
                        <a:rPr lang="ja-JP" altLang="en-US" sz="1100" dirty="0" smtClean="0">
                          <a:solidFill>
                            <a:schemeClr val="tx1"/>
                          </a:solidFill>
                          <a:latin typeface="ＭＳ Ｐゴシック" panose="020B0600070205080204" pitchFamily="50" charset="-128"/>
                          <a:ea typeface="ＭＳ Ｐゴシック" panose="020B0600070205080204" pitchFamily="50" charset="-128"/>
                        </a:rPr>
                        <a:t>・島根県川本町ほか</a:t>
                      </a:r>
                      <a:r>
                        <a:rPr lang="en-US" altLang="ja-JP" sz="1100" dirty="0" smtClean="0">
                          <a:solidFill>
                            <a:schemeClr val="tx1"/>
                          </a:solidFill>
                          <a:latin typeface="ＭＳ Ｐゴシック" panose="020B0600070205080204" pitchFamily="50" charset="-128"/>
                          <a:ea typeface="ＭＳ Ｐゴシック" panose="020B0600070205080204" pitchFamily="50" charset="-128"/>
                        </a:rPr>
                        <a:t>3</a:t>
                      </a:r>
                      <a:r>
                        <a:rPr lang="ja-JP" altLang="en-US" sz="1100" dirty="0" smtClean="0">
                          <a:solidFill>
                            <a:schemeClr val="tx1"/>
                          </a:solidFill>
                          <a:latin typeface="ＭＳ Ｐゴシック" panose="020B0600070205080204" pitchFamily="50" charset="-128"/>
                          <a:ea typeface="ＭＳ Ｐゴシック" panose="020B0600070205080204" pitchFamily="50" charset="-128"/>
                        </a:rPr>
                        <a:t>町組合</a:t>
                      </a:r>
                      <a:endParaRPr lang="en-US" altLang="ja-JP" sz="1100" dirty="0" smtClean="0">
                        <a:solidFill>
                          <a:schemeClr val="tx1"/>
                        </a:solidFill>
                        <a:latin typeface="ＭＳ Ｐゴシック" panose="020B0600070205080204" pitchFamily="50" charset="-128"/>
                        <a:ea typeface="ＭＳ Ｐゴシック" panose="020B0600070205080204" pitchFamily="50" charset="-128"/>
                      </a:endParaRPr>
                    </a:p>
                    <a:p>
                      <a:pPr marL="801688" indent="-801688"/>
                      <a:r>
                        <a:rPr lang="ja-JP" altLang="en-US" sz="1100" dirty="0" smtClean="0">
                          <a:solidFill>
                            <a:schemeClr val="tx1"/>
                          </a:solidFill>
                          <a:latin typeface="ＭＳ Ｐゴシック" panose="020B0600070205080204" pitchFamily="50" charset="-128"/>
                          <a:ea typeface="ＭＳ Ｐゴシック" panose="020B0600070205080204" pitchFamily="50" charset="-128"/>
                        </a:rPr>
                        <a:t>・山口県岩国市ほか１町</a:t>
                      </a:r>
                      <a:endParaRPr lang="en-US" altLang="ja-JP" sz="1100" dirty="0" smtClean="0">
                        <a:solidFill>
                          <a:schemeClr val="tx1"/>
                        </a:solidFill>
                        <a:latin typeface="ＭＳ Ｐゴシック" panose="020B0600070205080204" pitchFamily="50" charset="-128"/>
                        <a:ea typeface="ＭＳ Ｐゴシック" panose="020B0600070205080204" pitchFamily="50" charset="-128"/>
                      </a:endParaRPr>
                    </a:p>
                  </a:txBody>
                  <a:tcPr>
                    <a:solidFill>
                      <a:schemeClr val="accent1">
                        <a:lumMod val="20000"/>
                        <a:lumOff val="80000"/>
                      </a:schemeClr>
                    </a:solidFill>
                  </a:tcPr>
                </a:tc>
                <a:extLst>
                  <a:ext uri="{0D108BD9-81ED-4DB2-BD59-A6C34878D82A}">
                    <a16:rowId xmlns:a16="http://schemas.microsoft.com/office/drawing/2014/main" val="2254217817"/>
                  </a:ext>
                </a:extLst>
              </a:tr>
              <a:tr h="2578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ＭＳ Ｐゴシック" panose="020B0600070205080204" pitchFamily="50" charset="-128"/>
                          <a:ea typeface="ＭＳ Ｐゴシック" panose="020B0600070205080204" pitchFamily="50" charset="-128"/>
                        </a:rPr>
                        <a:t>事業継続性の検討</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廃棄物部局における災害時優先業務の検討</a:t>
                      </a:r>
                    </a:p>
                  </a:txBody>
                  <a:tcPr>
                    <a:solidFill>
                      <a:schemeClr val="accent1">
                        <a:lumMod val="20000"/>
                        <a:lumOff val="80000"/>
                      </a:schemeClr>
                    </a:solidFill>
                  </a:tcPr>
                </a:tc>
                <a:tc>
                  <a:txBody>
                    <a:bodyPr/>
                    <a:lstStyle/>
                    <a:p>
                      <a:r>
                        <a:rPr kumimoji="1" lang="ja-JP" altLang="en-US" sz="1100" dirty="0" smtClean="0">
                          <a:solidFill>
                            <a:schemeClr val="tx1"/>
                          </a:solidFill>
                          <a:latin typeface="ＭＳ Ｐゴシック" panose="020B0600070205080204" pitchFamily="50" charset="-128"/>
                          <a:ea typeface="ＭＳ Ｐゴシック" panose="020B0600070205080204" pitchFamily="50" charset="-128"/>
                        </a:rPr>
                        <a:t>・千葉県市川市</a:t>
                      </a:r>
                    </a:p>
                  </a:txBody>
                  <a:tcPr>
                    <a:solidFill>
                      <a:schemeClr val="accent1">
                        <a:lumMod val="20000"/>
                        <a:lumOff val="80000"/>
                      </a:schemeClr>
                    </a:solidFill>
                  </a:tcPr>
                </a:tc>
                <a:extLst>
                  <a:ext uri="{0D108BD9-81ED-4DB2-BD59-A6C34878D82A}">
                    <a16:rowId xmlns:a16="http://schemas.microsoft.com/office/drawing/2014/main" val="446385100"/>
                  </a:ext>
                </a:extLst>
              </a:tr>
            </a:tbl>
          </a:graphicData>
        </a:graphic>
      </p:graphicFrame>
      <p:sp>
        <p:nvSpPr>
          <p:cNvPr id="2" name="スライド番号プレースホルダー 1"/>
          <p:cNvSpPr>
            <a:spLocks noGrp="1"/>
          </p:cNvSpPr>
          <p:nvPr>
            <p:ph type="sldNum" sz="quarter" idx="12"/>
          </p:nvPr>
        </p:nvSpPr>
        <p:spPr/>
        <p:txBody>
          <a:bodyPr/>
          <a:lstStyle/>
          <a:p>
            <a:pPr>
              <a:defRPr/>
            </a:pPr>
            <a:fld id="{E5639386-BC39-46D1-B58D-D2700174091D}" type="slidenum">
              <a:rPr lang="ja-JP" altLang="en-US" smtClean="0"/>
              <a:pPr>
                <a:defRPr/>
              </a:pPr>
              <a:t>6</a:t>
            </a:fld>
            <a:endParaRPr lang="ja-JP" altLang="en-US"/>
          </a:p>
        </p:txBody>
      </p:sp>
    </p:spTree>
    <p:extLst>
      <p:ext uri="{BB962C8B-B14F-4D97-AF65-F5344CB8AC3E}">
        <p14:creationId xmlns:p14="http://schemas.microsoft.com/office/powerpoint/2010/main" val="27272904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6382"/>
            <a:ext cx="9144000" cy="470290"/>
          </a:xfrm>
          <a:prstGeom prst="rect">
            <a:avLst/>
          </a:prstGeom>
          <a:gradFill rotWithShape="1">
            <a:gsLst>
              <a:gs pos="0">
                <a:srgbClr val="5C92B5">
                  <a:shade val="51000"/>
                  <a:satMod val="130000"/>
                </a:srgbClr>
              </a:gs>
              <a:gs pos="80000">
                <a:srgbClr val="5C92B5">
                  <a:shade val="93000"/>
                  <a:satMod val="130000"/>
                </a:srgbClr>
              </a:gs>
              <a:gs pos="100000">
                <a:srgbClr val="5C92B5">
                  <a:shade val="94000"/>
                  <a:satMod val="135000"/>
                </a:srgbClr>
              </a:gs>
            </a:gsLst>
            <a:lin ang="16200000" scaled="0"/>
          </a:gradFill>
          <a:ln w="9525" cap="flat" cmpd="sng" algn="ctr">
            <a:solidFill>
              <a:srgbClr val="5C92B5">
                <a:shade val="95000"/>
                <a:satMod val="105000"/>
              </a:srgbClr>
            </a:solidFill>
            <a:prstDash val="solid"/>
          </a:ln>
          <a:effectLst>
            <a:outerShdw blurRad="40000" dist="23000" dir="5400000" rotWithShape="0">
              <a:srgbClr val="000000">
                <a:alpha val="35000"/>
              </a:srgbClr>
            </a:outerShdw>
          </a:effectLst>
        </p:spPr>
        <p:txBody>
          <a:bodyPr lIns="0" tIns="0" rIns="0" bIns="0" anchor="ctr"/>
          <a:lstStyle>
            <a:defPPr>
              <a:defRPr lang="ja-JP"/>
            </a:defPPr>
            <a:lvl1pPr fontAlgn="auto">
              <a:spcBef>
                <a:spcPts val="0"/>
              </a:spcBef>
              <a:spcAft>
                <a:spcPts val="0"/>
              </a:spcAft>
              <a:defRPr sz="2400" b="1">
                <a:solidFill>
                  <a:schemeClr val="bg1"/>
                </a:solidFill>
                <a:latin typeface="Calibri" panose="020F0502020204030204" pitchFamily="34" charset="0"/>
                <a:ea typeface="ＭＳ Ｐゴシック" panose="020B0600070205080204"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pPr algn="ctr"/>
            <a:r>
              <a:rPr lang="ja-JP" altLang="en-US" sz="1800" dirty="0">
                <a:latin typeface="+mj-ea"/>
              </a:rPr>
              <a:t>処理困難廃棄物適正処理</a:t>
            </a:r>
            <a:r>
              <a:rPr lang="ja-JP" altLang="en-US" sz="1800" dirty="0" smtClean="0">
                <a:latin typeface="ＭＳ Ｐゴシック" panose="020B0600070205080204" pitchFamily="50" charset="-128"/>
              </a:rPr>
              <a:t>モデル事業実績及び図上演習実績の特徴別整理</a:t>
            </a:r>
            <a:r>
              <a:rPr lang="ja-JP" altLang="en-US" sz="1800" dirty="0">
                <a:latin typeface="ＭＳ Ｐゴシック" panose="020B0600070205080204" pitchFamily="50" charset="-128"/>
              </a:rPr>
              <a:t>（平成</a:t>
            </a:r>
            <a:r>
              <a:rPr lang="en-US" altLang="ja-JP" sz="1800" dirty="0">
                <a:latin typeface="ＭＳ Ｐゴシック" panose="020B0600070205080204" pitchFamily="50" charset="-128"/>
              </a:rPr>
              <a:t>27-29</a:t>
            </a:r>
            <a:r>
              <a:rPr lang="ja-JP" altLang="en-US" sz="1800" dirty="0">
                <a:latin typeface="ＭＳ Ｐゴシック" panose="020B0600070205080204" pitchFamily="50" charset="-128"/>
              </a:rPr>
              <a:t>年度）</a:t>
            </a:r>
            <a:endParaRPr lang="en-US" altLang="ja-JP" sz="1800" dirty="0">
              <a:latin typeface="ＭＳ Ｐゴシック" panose="020B0600070205080204" pitchFamily="50" charset="-128"/>
            </a:endParaRPr>
          </a:p>
        </p:txBody>
      </p:sp>
      <p:sp>
        <p:nvSpPr>
          <p:cNvPr id="10" name="テキスト ボックス 9"/>
          <p:cNvSpPr txBox="1"/>
          <p:nvPr/>
        </p:nvSpPr>
        <p:spPr>
          <a:xfrm>
            <a:off x="160914" y="765582"/>
            <a:ext cx="6197915" cy="338554"/>
          </a:xfrm>
          <a:prstGeom prst="rect">
            <a:avLst/>
          </a:prstGeom>
          <a:noFill/>
        </p:spPr>
        <p:txBody>
          <a:bodyPr wrap="square" rtlCol="0">
            <a:spAutoFit/>
          </a:bodyPr>
          <a:lstStyle/>
          <a:p>
            <a:r>
              <a:rPr lang="ja-JP" altLang="en-US" sz="1600" dirty="0" smtClean="0">
                <a:latin typeface="ＭＳ Ｐゴシック" panose="020B0600070205080204" pitchFamily="50" charset="-128"/>
                <a:ea typeface="ＭＳ Ｐゴシック" panose="020B0600070205080204" pitchFamily="50" charset="-128"/>
              </a:rPr>
              <a:t>＜処理困難廃棄物適正処理モデル事業＞</a:t>
            </a:r>
            <a:endParaRPr kumimoji="1" lang="ja-JP" altLang="en-US" sz="1600" dirty="0">
              <a:latin typeface="ＭＳ Ｐゴシック" panose="020B0600070205080204" pitchFamily="50" charset="-128"/>
              <a:ea typeface="ＭＳ Ｐゴシック" panose="020B060007020508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1942720231"/>
              </p:ext>
            </p:extLst>
          </p:nvPr>
        </p:nvGraphicFramePr>
        <p:xfrm>
          <a:off x="323528" y="1104136"/>
          <a:ext cx="8555580" cy="2468880"/>
        </p:xfrm>
        <a:graphic>
          <a:graphicData uri="http://schemas.openxmlformats.org/drawingml/2006/table">
            <a:tbl>
              <a:tblPr firstRow="1" bandRow="1">
                <a:tableStyleId>{21E4AEA4-8DFA-4A89-87EB-49C32662AFE0}</a:tableStyleId>
              </a:tblPr>
              <a:tblGrid>
                <a:gridCol w="2851860">
                  <a:extLst>
                    <a:ext uri="{9D8B030D-6E8A-4147-A177-3AD203B41FA5}">
                      <a16:colId xmlns:a16="http://schemas.microsoft.com/office/drawing/2014/main" val="3056130973"/>
                    </a:ext>
                  </a:extLst>
                </a:gridCol>
                <a:gridCol w="2851860">
                  <a:extLst>
                    <a:ext uri="{9D8B030D-6E8A-4147-A177-3AD203B41FA5}">
                      <a16:colId xmlns:a16="http://schemas.microsoft.com/office/drawing/2014/main" val="1374148459"/>
                    </a:ext>
                  </a:extLst>
                </a:gridCol>
                <a:gridCol w="2851860">
                  <a:extLst>
                    <a:ext uri="{9D8B030D-6E8A-4147-A177-3AD203B41FA5}">
                      <a16:colId xmlns:a16="http://schemas.microsoft.com/office/drawing/2014/main" val="4019622525"/>
                    </a:ext>
                  </a:extLst>
                </a:gridCol>
              </a:tblGrid>
              <a:tr h="2664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想定する災害</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発生する主な処理困難廃棄物の種類</a:t>
                      </a:r>
                    </a:p>
                  </a:txBody>
                  <a:tcPr/>
                </a:tc>
                <a:tc>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対象自治体等</a:t>
                      </a:r>
                      <a:endParaRPr kumimoji="1" lang="ja-JP" altLang="en-US" sz="1200"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590023603"/>
                  </a:ext>
                </a:extLst>
              </a:tr>
              <a:tr h="266400">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津波</a:t>
                      </a: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漁業由来</a:t>
                      </a: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・静岡県沼津市</a:t>
                      </a:r>
                      <a:endParaRPr kumimoji="1" lang="en-US" altLang="ja-JP" sz="1200" dirty="0" smtClean="0">
                        <a:solidFill>
                          <a:schemeClr val="tx1"/>
                        </a:solidFill>
                        <a:latin typeface="ＭＳ Ｐゴシック" panose="020B0600070205080204" pitchFamily="50" charset="-128"/>
                        <a:ea typeface="ＭＳ Ｐゴシック" panose="020B0600070205080204" pitchFamily="50" charset="-128"/>
                      </a:endParaRPr>
                    </a:p>
                    <a:p>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・愛媛県宇和島市　</a:t>
                      </a:r>
                      <a:endParaRPr kumimoji="1" lang="en-US" altLang="ja-JP" sz="1200" dirty="0" smtClean="0">
                        <a:solidFill>
                          <a:schemeClr val="tx1"/>
                        </a:solidFill>
                        <a:latin typeface="ＭＳ Ｐゴシック" panose="020B0600070205080204" pitchFamily="50" charset="-128"/>
                        <a:ea typeface="ＭＳ Ｐゴシック" panose="020B0600070205080204" pitchFamily="50" charset="-128"/>
                      </a:endParaRPr>
                    </a:p>
                    <a:p>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・愛媛県松山市</a:t>
                      </a:r>
                      <a:endParaRPr kumimoji="1" lang="en-US" altLang="ja-JP" sz="1200" dirty="0" smtClean="0">
                        <a:solidFill>
                          <a:schemeClr val="tx1"/>
                        </a:solidFill>
                        <a:latin typeface="ＭＳ Ｐゴシック" panose="020B0600070205080204" pitchFamily="50" charset="-128"/>
                        <a:ea typeface="ＭＳ Ｐゴシック" panose="020B0600070205080204" pitchFamily="50" charset="-128"/>
                      </a:endParaRPr>
                    </a:p>
                    <a:p>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・京都府京丹後市</a:t>
                      </a:r>
                      <a:endParaRPr kumimoji="1" lang="en-US" altLang="ja-JP" sz="1200" dirty="0" smtClean="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extLst>
                  <a:ext uri="{0D108BD9-81ED-4DB2-BD59-A6C34878D82A}">
                    <a16:rowId xmlns:a16="http://schemas.microsoft.com/office/drawing/2014/main" val="893014476"/>
                  </a:ext>
                </a:extLst>
              </a:tr>
              <a:tr h="26640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smtClean="0">
                        <a:latin typeface="+mn-ea"/>
                        <a:ea typeface="+mn-ea"/>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津波堆積物</a:t>
                      </a:r>
                    </a:p>
                  </a:txBody>
                  <a:tcPr>
                    <a:solidFill>
                      <a:schemeClr val="accent2">
                        <a:lumMod val="20000"/>
                        <a:lumOff val="80000"/>
                      </a:schemeClr>
                    </a:solidFill>
                  </a:tcPr>
                </a:tc>
                <a:tc>
                  <a:txBody>
                    <a:bodyPr/>
                    <a:lstStyle/>
                    <a:p>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・静岡県浜松市</a:t>
                      </a:r>
                      <a:endParaRPr kumimoji="1" lang="en-US" altLang="ja-JP" sz="1200" dirty="0" smtClean="0">
                        <a:solidFill>
                          <a:schemeClr val="tx1"/>
                        </a:solidFill>
                        <a:latin typeface="ＭＳ Ｐゴシック" panose="020B0600070205080204" pitchFamily="50" charset="-128"/>
                        <a:ea typeface="ＭＳ Ｐゴシック" panose="020B0600070205080204" pitchFamily="50" charset="-128"/>
                      </a:endParaRPr>
                    </a:p>
                    <a:p>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・愛知県</a:t>
                      </a:r>
                      <a:endParaRPr kumimoji="1" lang="ja-JP" altLang="en-US" sz="1200" dirty="0">
                        <a:solidFill>
                          <a:schemeClr val="tx1"/>
                        </a:solidFill>
                        <a:latin typeface="ＭＳ Ｐゴシック" panose="020B0600070205080204" pitchFamily="50" charset="-128"/>
                        <a:ea typeface="ＭＳ Ｐゴシック" panose="020B0600070205080204" pitchFamily="50" charset="-128"/>
                      </a:endParaRPr>
                    </a:p>
                  </a:txBody>
                  <a:tcPr>
                    <a:solidFill>
                      <a:schemeClr val="accent2">
                        <a:lumMod val="20000"/>
                        <a:lumOff val="80000"/>
                      </a:schemeClr>
                    </a:solidFill>
                  </a:tcPr>
                </a:tc>
                <a:extLst>
                  <a:ext uri="{0D108BD9-81ED-4DB2-BD59-A6C34878D82A}">
                    <a16:rowId xmlns:a16="http://schemas.microsoft.com/office/drawing/2014/main" val="3160864151"/>
                  </a:ext>
                </a:extLst>
              </a:tr>
              <a:tr h="26640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smtClean="0">
                        <a:latin typeface="+mn-ea"/>
                        <a:ea typeface="+mn-ea"/>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廃自動車</a:t>
                      </a: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・愛知県豊橋市</a:t>
                      </a:r>
                    </a:p>
                  </a:txBody>
                  <a:tcPr>
                    <a:solidFill>
                      <a:schemeClr val="accent2">
                        <a:lumMod val="20000"/>
                        <a:lumOff val="80000"/>
                      </a:schemeClr>
                    </a:solidFill>
                  </a:tcPr>
                </a:tc>
                <a:extLst>
                  <a:ext uri="{0D108BD9-81ED-4DB2-BD59-A6C34878D82A}">
                    <a16:rowId xmlns:a16="http://schemas.microsoft.com/office/drawing/2014/main" val="1699435969"/>
                  </a:ext>
                </a:extLst>
              </a:tr>
              <a:tr h="26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地震及び津波</a:t>
                      </a: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事業所由来の有害化学物質</a:t>
                      </a:r>
                    </a:p>
                  </a:txBody>
                  <a:tcPr>
                    <a:solidFill>
                      <a:schemeClr val="accent2">
                        <a:lumMod val="20000"/>
                        <a:lumOff val="80000"/>
                      </a:schemeClr>
                    </a:solidFill>
                  </a:tcPr>
                </a:tc>
                <a:tc>
                  <a:txBody>
                    <a:bodyPr/>
                    <a:lstStyle/>
                    <a:p>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・三重県四日市市</a:t>
                      </a:r>
                      <a:endParaRPr kumimoji="1" lang="en-US" altLang="ja-JP" sz="1200" dirty="0" smtClean="0">
                        <a:solidFill>
                          <a:schemeClr val="tx1"/>
                        </a:solidFill>
                        <a:latin typeface="ＭＳ Ｐゴシック" panose="020B0600070205080204" pitchFamily="50" charset="-128"/>
                        <a:ea typeface="ＭＳ Ｐゴシック" panose="020B0600070205080204" pitchFamily="50" charset="-128"/>
                      </a:endParaRPr>
                    </a:p>
                    <a:p>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・大阪府堺市</a:t>
                      </a:r>
                      <a:endParaRPr kumimoji="1" lang="en-US" altLang="ja-JP" sz="1200" dirty="0" smtClean="0">
                        <a:solidFill>
                          <a:schemeClr val="tx1"/>
                        </a:solidFill>
                        <a:latin typeface="ＭＳ Ｐゴシック" panose="020B0600070205080204" pitchFamily="50" charset="-128"/>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・福岡県北九州市</a:t>
                      </a:r>
                    </a:p>
                  </a:txBody>
                  <a:tcPr>
                    <a:solidFill>
                      <a:schemeClr val="accent2">
                        <a:lumMod val="20000"/>
                        <a:lumOff val="80000"/>
                      </a:schemeClr>
                    </a:solidFill>
                  </a:tcPr>
                </a:tc>
                <a:extLst>
                  <a:ext uri="{0D108BD9-81ED-4DB2-BD59-A6C34878D82A}">
                    <a16:rowId xmlns:a16="http://schemas.microsoft.com/office/drawing/2014/main" val="1070213227"/>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3290331946"/>
              </p:ext>
            </p:extLst>
          </p:nvPr>
        </p:nvGraphicFramePr>
        <p:xfrm>
          <a:off x="280839" y="4203674"/>
          <a:ext cx="8568951" cy="2321670"/>
        </p:xfrm>
        <a:graphic>
          <a:graphicData uri="http://schemas.openxmlformats.org/drawingml/2006/table">
            <a:tbl>
              <a:tblPr firstRow="1" bandRow="1">
                <a:tableStyleId>{F5AB1C69-6EDB-4FF4-983F-18BD219EF322}</a:tableStyleId>
              </a:tblPr>
              <a:tblGrid>
                <a:gridCol w="2856317">
                  <a:extLst>
                    <a:ext uri="{9D8B030D-6E8A-4147-A177-3AD203B41FA5}">
                      <a16:colId xmlns:a16="http://schemas.microsoft.com/office/drawing/2014/main" val="4114436813"/>
                    </a:ext>
                  </a:extLst>
                </a:gridCol>
                <a:gridCol w="2856317">
                  <a:extLst>
                    <a:ext uri="{9D8B030D-6E8A-4147-A177-3AD203B41FA5}">
                      <a16:colId xmlns:a16="http://schemas.microsoft.com/office/drawing/2014/main" val="922009051"/>
                    </a:ext>
                  </a:extLst>
                </a:gridCol>
                <a:gridCol w="2856317">
                  <a:extLst>
                    <a:ext uri="{9D8B030D-6E8A-4147-A177-3AD203B41FA5}">
                      <a16:colId xmlns:a16="http://schemas.microsoft.com/office/drawing/2014/main" val="2170835297"/>
                    </a:ext>
                  </a:extLst>
                </a:gridCol>
              </a:tblGrid>
              <a:tr h="2501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特徴</a:t>
                      </a:r>
                    </a:p>
                  </a:txBody>
                  <a:tcPr/>
                </a:tc>
                <a:tc>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主な演習内容</a:t>
                      </a:r>
                      <a:endParaRPr kumimoji="1" lang="ja-JP" altLang="en-US" sz="1200"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sz="1200" dirty="0" smtClean="0">
                          <a:latin typeface="ＭＳ Ｐゴシック" panose="020B0600070205080204" pitchFamily="50" charset="-128"/>
                          <a:ea typeface="ＭＳ Ｐゴシック" panose="020B0600070205080204" pitchFamily="50" charset="-128"/>
                        </a:rPr>
                        <a:t>対象自治体等</a:t>
                      </a:r>
                      <a:endParaRPr kumimoji="1" lang="ja-JP" altLang="en-US" sz="1200"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944719039"/>
                  </a:ext>
                </a:extLst>
              </a:tr>
              <a:tr h="469090">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ワークショップ形式による図上演習</a:t>
                      </a:r>
                      <a:endParaRPr kumimoji="1" lang="ja-JP" altLang="en-US" sz="1200" dirty="0" smtClean="0">
                        <a:solidFill>
                          <a:srgbClr val="FF0000"/>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solidFill>
                            <a:schemeClr val="dk1"/>
                          </a:solidFill>
                          <a:latin typeface="ＭＳ Ｐゴシック" panose="020B0600070205080204" pitchFamily="50" charset="-128"/>
                          <a:ea typeface="ＭＳ Ｐゴシック" panose="020B0600070205080204" pitchFamily="50" charset="-128"/>
                        </a:rPr>
                        <a:t>県の相互支援協定の運用</a:t>
                      </a:r>
                      <a:endParaRPr kumimoji="1" lang="ja-JP" altLang="en-US" sz="1200" dirty="0" smtClean="0">
                        <a:solidFill>
                          <a:srgbClr val="FF0000"/>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r>
                        <a:rPr kumimoji="1" lang="ja-JP" altLang="en-US" sz="1200" dirty="0" smtClean="0">
                          <a:latin typeface="ＭＳ Ｐゴシック" panose="020B0600070205080204" pitchFamily="50" charset="-128"/>
                          <a:ea typeface="ＭＳ Ｐゴシック" panose="020B0600070205080204" pitchFamily="50" charset="-128"/>
                        </a:rPr>
                        <a:t>・神奈川県</a:t>
                      </a:r>
                      <a:endParaRPr kumimoji="1" lang="en-US" altLang="ja-JP" sz="1200" dirty="0" smtClean="0">
                        <a:solidFill>
                          <a:srgbClr val="FF0000"/>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extLst>
                  <a:ext uri="{0D108BD9-81ED-4DB2-BD59-A6C34878D82A}">
                    <a16:rowId xmlns:a16="http://schemas.microsoft.com/office/drawing/2014/main" val="3880969042"/>
                  </a:ext>
                </a:extLst>
              </a:tr>
              <a:tr h="469090">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府内自治体の連携</a:t>
                      </a:r>
                    </a:p>
                  </a:txBody>
                  <a:tcPr>
                    <a:solidFill>
                      <a:schemeClr val="accent3">
                        <a:lumMod val="20000"/>
                        <a:lumOff val="80000"/>
                      </a:schemeClr>
                    </a:solidFill>
                  </a:tcPr>
                </a:tc>
                <a:tc>
                  <a:txBody>
                    <a:bodyPr/>
                    <a:lstStyle/>
                    <a:p>
                      <a:r>
                        <a:rPr kumimoji="1" lang="ja-JP" altLang="en-US" sz="1200" dirty="0" smtClean="0">
                          <a:solidFill>
                            <a:schemeClr val="tx1"/>
                          </a:solidFill>
                          <a:latin typeface="ＭＳ Ｐゴシック" panose="020B0600070205080204" pitchFamily="50" charset="-128"/>
                          <a:ea typeface="ＭＳ Ｐゴシック" panose="020B0600070205080204" pitchFamily="50" charset="-128"/>
                        </a:rPr>
                        <a:t>・大阪府</a:t>
                      </a:r>
                      <a:endParaRPr kumimoji="1" lang="en-US" altLang="ja-JP" sz="1200" dirty="0" smtClean="0">
                        <a:solidFill>
                          <a:schemeClr val="tx1"/>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extLst>
                  <a:ext uri="{0D108BD9-81ED-4DB2-BD59-A6C34878D82A}">
                    <a16:rowId xmlns:a16="http://schemas.microsoft.com/office/drawing/2014/main" val="470932186"/>
                  </a:ext>
                </a:extLst>
              </a:tr>
              <a:tr h="469090">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仮置場の確保、運営管理方法の検討</a:t>
                      </a:r>
                      <a:endParaRPr kumimoji="1" lang="ja-JP" altLang="en-US" sz="1200" dirty="0" smtClean="0">
                        <a:solidFill>
                          <a:srgbClr val="FF0000"/>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r>
                        <a:rPr kumimoji="1" lang="ja-JP" altLang="en-US" sz="1200" dirty="0" smtClean="0">
                          <a:latin typeface="ＭＳ Ｐゴシック" panose="020B0600070205080204" pitchFamily="50" charset="-128"/>
                          <a:ea typeface="ＭＳ Ｐゴシック" panose="020B0600070205080204" pitchFamily="50" charset="-128"/>
                        </a:rPr>
                        <a:t>・福岡県</a:t>
                      </a:r>
                      <a:endParaRPr kumimoji="1" lang="en-US" altLang="ja-JP" sz="1200" dirty="0" smtClean="0">
                        <a:solidFill>
                          <a:srgbClr val="FF0000"/>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extLst>
                  <a:ext uri="{0D108BD9-81ED-4DB2-BD59-A6C34878D82A}">
                    <a16:rowId xmlns:a16="http://schemas.microsoft.com/office/drawing/2014/main" val="3820009627"/>
                  </a:ext>
                </a:extLst>
              </a:tr>
              <a:tr h="46909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smtClean="0"/>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ＭＳ Ｐゴシック" panose="020B0600070205080204" pitchFamily="50" charset="-128"/>
                          <a:ea typeface="ＭＳ Ｐゴシック" panose="020B0600070205080204" pitchFamily="50" charset="-128"/>
                        </a:rPr>
                        <a:t>仮置場の確保、レイアウトの検討</a:t>
                      </a:r>
                      <a:endParaRPr kumimoji="1" lang="ja-JP" altLang="en-US" sz="1200" dirty="0" smtClean="0">
                        <a:solidFill>
                          <a:srgbClr val="FF0000"/>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tc>
                  <a:txBody>
                    <a:bodyPr/>
                    <a:lstStyle/>
                    <a:p>
                      <a:r>
                        <a:rPr kumimoji="1" lang="ja-JP" altLang="en-US" sz="1200" dirty="0" smtClean="0">
                          <a:latin typeface="ＭＳ Ｐゴシック" panose="020B0600070205080204" pitchFamily="50" charset="-128"/>
                          <a:ea typeface="ＭＳ Ｐゴシック" panose="020B0600070205080204" pitchFamily="50" charset="-128"/>
                        </a:rPr>
                        <a:t>・秋田県</a:t>
                      </a:r>
                      <a:endParaRPr kumimoji="1" lang="en-US" altLang="ja-JP" sz="1200" dirty="0" smtClean="0">
                        <a:latin typeface="ＭＳ Ｐゴシック" panose="020B0600070205080204" pitchFamily="50" charset="-128"/>
                        <a:ea typeface="ＭＳ Ｐゴシック" panose="020B0600070205080204" pitchFamily="50" charset="-128"/>
                      </a:endParaRPr>
                    </a:p>
                    <a:p>
                      <a:r>
                        <a:rPr kumimoji="1" lang="ja-JP" altLang="en-US" sz="1200" dirty="0" smtClean="0">
                          <a:latin typeface="ＭＳ Ｐゴシック" panose="020B0600070205080204" pitchFamily="50" charset="-128"/>
                          <a:ea typeface="ＭＳ Ｐゴシック" panose="020B0600070205080204" pitchFamily="50" charset="-128"/>
                        </a:rPr>
                        <a:t>・沖縄県</a:t>
                      </a:r>
                      <a:endParaRPr kumimoji="1" lang="en-US" altLang="ja-JP" sz="1200" dirty="0" smtClean="0">
                        <a:latin typeface="ＭＳ Ｐゴシック" panose="020B0600070205080204" pitchFamily="50" charset="-128"/>
                        <a:ea typeface="ＭＳ Ｐゴシック" panose="020B0600070205080204" pitchFamily="50" charset="-128"/>
                      </a:endParaRPr>
                    </a:p>
                    <a:p>
                      <a:r>
                        <a:rPr kumimoji="1" lang="ja-JP" altLang="en-US" sz="1200" dirty="0" smtClean="0">
                          <a:latin typeface="ＭＳ Ｐゴシック" panose="020B0600070205080204" pitchFamily="50" charset="-128"/>
                          <a:ea typeface="ＭＳ Ｐゴシック" panose="020B0600070205080204" pitchFamily="50" charset="-128"/>
                        </a:rPr>
                        <a:t>・大分県</a:t>
                      </a:r>
                      <a:endParaRPr kumimoji="1" lang="en-US" altLang="ja-JP" sz="1200" dirty="0" smtClean="0">
                        <a:solidFill>
                          <a:srgbClr val="FF0000"/>
                        </a:solidFill>
                        <a:latin typeface="ＭＳ Ｐゴシック" panose="020B0600070205080204" pitchFamily="50" charset="-128"/>
                        <a:ea typeface="ＭＳ Ｐゴシック" panose="020B0600070205080204" pitchFamily="50" charset="-128"/>
                      </a:endParaRPr>
                    </a:p>
                  </a:txBody>
                  <a:tcPr>
                    <a:solidFill>
                      <a:schemeClr val="accent3">
                        <a:lumMod val="20000"/>
                        <a:lumOff val="80000"/>
                      </a:schemeClr>
                    </a:solidFill>
                  </a:tcPr>
                </a:tc>
                <a:extLst>
                  <a:ext uri="{0D108BD9-81ED-4DB2-BD59-A6C34878D82A}">
                    <a16:rowId xmlns:a16="http://schemas.microsoft.com/office/drawing/2014/main" val="355721932"/>
                  </a:ext>
                </a:extLst>
              </a:tr>
            </a:tbl>
          </a:graphicData>
        </a:graphic>
      </p:graphicFrame>
      <p:sp>
        <p:nvSpPr>
          <p:cNvPr id="9" name="テキスト ボックス 8"/>
          <p:cNvSpPr txBox="1"/>
          <p:nvPr/>
        </p:nvSpPr>
        <p:spPr>
          <a:xfrm>
            <a:off x="160914" y="3861926"/>
            <a:ext cx="6197915" cy="338554"/>
          </a:xfrm>
          <a:prstGeom prst="rect">
            <a:avLst/>
          </a:prstGeom>
          <a:noFill/>
        </p:spPr>
        <p:txBody>
          <a:bodyPr wrap="square" rtlCol="0">
            <a:spAutoFit/>
          </a:bodyPr>
          <a:lstStyle/>
          <a:p>
            <a:r>
              <a:rPr lang="ja-JP" altLang="en-US" sz="1600" dirty="0" smtClean="0">
                <a:latin typeface="ＭＳ Ｐゴシック" panose="020B0600070205080204" pitchFamily="50" charset="-128"/>
                <a:ea typeface="ＭＳ Ｐゴシック" panose="020B0600070205080204" pitchFamily="50" charset="-128"/>
              </a:rPr>
              <a:t>＜図上演習モデル事業＞</a:t>
            </a:r>
            <a:endParaRPr kumimoji="1" lang="ja-JP" altLang="en-US" sz="1600" dirty="0">
              <a:latin typeface="ＭＳ Ｐゴシック" panose="020B0600070205080204" pitchFamily="50" charset="-128"/>
              <a:ea typeface="ＭＳ Ｐゴシック" panose="020B0600070205080204" pitchFamily="50" charset="-128"/>
            </a:endParaRPr>
          </a:p>
        </p:txBody>
      </p:sp>
      <p:sp>
        <p:nvSpPr>
          <p:cNvPr id="2" name="スライド番号プレースホルダー 1"/>
          <p:cNvSpPr>
            <a:spLocks noGrp="1"/>
          </p:cNvSpPr>
          <p:nvPr>
            <p:ph type="sldNum" sz="quarter" idx="12"/>
          </p:nvPr>
        </p:nvSpPr>
        <p:spPr/>
        <p:txBody>
          <a:bodyPr/>
          <a:lstStyle/>
          <a:p>
            <a:pPr>
              <a:defRPr/>
            </a:pPr>
            <a:fld id="{E5639386-BC39-46D1-B58D-D2700174091D}" type="slidenum">
              <a:rPr lang="ja-JP" altLang="en-US" smtClean="0"/>
              <a:pPr>
                <a:defRPr/>
              </a:pPr>
              <a:t>7</a:t>
            </a:fld>
            <a:endParaRPr lang="ja-JP" altLang="en-US"/>
          </a:p>
        </p:txBody>
      </p:sp>
    </p:spTree>
    <p:extLst>
      <p:ext uri="{BB962C8B-B14F-4D97-AF65-F5344CB8AC3E}">
        <p14:creationId xmlns:p14="http://schemas.microsoft.com/office/powerpoint/2010/main" val="10987285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1321"/>
            <a:ext cx="9133612" cy="461665"/>
          </a:xfrm>
          <a:prstGeom prst="rect">
            <a:avLst/>
          </a:prstGeom>
          <a:gradFill rotWithShape="1">
            <a:gsLst>
              <a:gs pos="0">
                <a:srgbClr val="5C92B5">
                  <a:shade val="51000"/>
                  <a:satMod val="130000"/>
                </a:srgbClr>
              </a:gs>
              <a:gs pos="80000">
                <a:srgbClr val="5C92B5">
                  <a:shade val="93000"/>
                  <a:satMod val="130000"/>
                </a:srgbClr>
              </a:gs>
              <a:gs pos="100000">
                <a:srgbClr val="5C92B5">
                  <a:shade val="94000"/>
                  <a:satMod val="135000"/>
                </a:srgbClr>
              </a:gs>
            </a:gsLst>
            <a:lin ang="16200000" scaled="0"/>
          </a:gradFill>
          <a:ln w="9525" cap="flat" cmpd="sng" algn="ctr">
            <a:solidFill>
              <a:srgbClr val="5C92B5">
                <a:shade val="95000"/>
                <a:satMod val="105000"/>
              </a:srgbClr>
            </a:solidFill>
            <a:prstDash val="solid"/>
          </a:ln>
          <a:effectLst>
            <a:outerShdw blurRad="40000" dist="23000" dir="5400000" rotWithShape="0">
              <a:srgbClr val="000000">
                <a:alpha val="35000"/>
              </a:srgbClr>
            </a:outerShdw>
          </a:effectLst>
        </p:spPr>
        <p:txBody>
          <a:bodyPr lIns="0" tIns="0" rIns="0" bIns="0" anchor="ctr"/>
          <a:lstStyle>
            <a:defPPr>
              <a:defRPr lang="ja-JP"/>
            </a:defPPr>
            <a:lvl1pPr fontAlgn="auto">
              <a:spcBef>
                <a:spcPts val="0"/>
              </a:spcBef>
              <a:spcAft>
                <a:spcPts val="0"/>
              </a:spcAft>
              <a:defRPr sz="2400" b="1">
                <a:solidFill>
                  <a:schemeClr val="bg1"/>
                </a:solidFill>
                <a:latin typeface="Calibri" panose="020F0502020204030204" pitchFamily="34" charset="0"/>
                <a:ea typeface="ＭＳ Ｐゴシック" panose="020B0600070205080204"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pPr algn="ctr"/>
            <a:r>
              <a:rPr lang="ja-JP" altLang="en-US" sz="2000" dirty="0" smtClean="0"/>
              <a:t>平成２９年度</a:t>
            </a:r>
            <a:r>
              <a:rPr lang="ja-JP" altLang="en-US" sz="2000" dirty="0"/>
              <a:t>災害廃棄物処理計画策定モデル事業</a:t>
            </a:r>
            <a:r>
              <a:rPr lang="ja-JP" altLang="en-US" sz="2000" dirty="0" smtClean="0"/>
              <a:t>（広島県・岡山県の県境地域）</a:t>
            </a:r>
            <a:r>
              <a:rPr lang="ja-JP" altLang="en-US" sz="2000" dirty="0"/>
              <a:t>　</a:t>
            </a:r>
            <a:endParaRPr lang="en-US" altLang="ja-JP" sz="2000" dirty="0"/>
          </a:p>
        </p:txBody>
      </p:sp>
      <p:sp>
        <p:nvSpPr>
          <p:cNvPr id="35" name="正方形/長方形 34"/>
          <p:cNvSpPr>
            <a:spLocks/>
          </p:cNvSpPr>
          <p:nvPr/>
        </p:nvSpPr>
        <p:spPr>
          <a:xfrm>
            <a:off x="107504" y="1077053"/>
            <a:ext cx="4446588" cy="5699379"/>
          </a:xfrm>
          <a:prstGeom prst="rect">
            <a:avLst/>
          </a:prstGeom>
          <a:noFill/>
          <a:ln w="25400" cap="flat" cmpd="sng" algn="ctr">
            <a:solidFill>
              <a:srgbClr val="438086"/>
            </a:solidFill>
            <a:prstDash val="solid"/>
          </a:ln>
          <a:effectLst/>
        </p:spPr>
        <p:txBody>
          <a:bodyPr lIns="0" tIns="0" rIns="0" bIns="0" anchor="ctr"/>
          <a:lstStyle/>
          <a:p>
            <a:pPr algn="ctr" eaLnBrk="1" fontAlgn="auto" hangingPunct="1">
              <a:spcBef>
                <a:spcPts val="0"/>
              </a:spcBef>
              <a:spcAft>
                <a:spcPts val="0"/>
              </a:spcAft>
              <a:defRPr/>
            </a:pPr>
            <a:endParaRPr kumimoji="0" lang="ja-JP" altLang="en-US" kern="0" dirty="0">
              <a:solidFill>
                <a:sysClr val="windowText" lastClr="000000"/>
              </a:solidFill>
              <a:latin typeface="Cambria"/>
              <a:ea typeface="メイリオ"/>
              <a:cs typeface="メイリオ" pitchFamily="50" charset="-128"/>
            </a:endParaRPr>
          </a:p>
        </p:txBody>
      </p:sp>
      <p:sp>
        <p:nvSpPr>
          <p:cNvPr id="36" name="正方形/長方形 35"/>
          <p:cNvSpPr>
            <a:spLocks/>
          </p:cNvSpPr>
          <p:nvPr/>
        </p:nvSpPr>
        <p:spPr>
          <a:xfrm>
            <a:off x="4552004" y="1077053"/>
            <a:ext cx="4446588" cy="5699379"/>
          </a:xfrm>
          <a:prstGeom prst="rect">
            <a:avLst/>
          </a:prstGeom>
          <a:noFill/>
          <a:ln w="25400" cap="flat" cmpd="sng" algn="ctr">
            <a:solidFill>
              <a:srgbClr val="438086"/>
            </a:solidFill>
            <a:prstDash val="solid"/>
          </a:ln>
          <a:effectLst/>
        </p:spPr>
        <p:txBody>
          <a:bodyPr lIns="0" tIns="0" rIns="0" bIns="0" anchor="ctr"/>
          <a:lstStyle/>
          <a:p>
            <a:pPr algn="ctr" eaLnBrk="1" fontAlgn="auto" hangingPunct="1">
              <a:spcBef>
                <a:spcPts val="0"/>
              </a:spcBef>
              <a:spcAft>
                <a:spcPts val="0"/>
              </a:spcAft>
              <a:defRPr/>
            </a:pPr>
            <a:endParaRPr kumimoji="0" lang="ja-JP" altLang="en-US" kern="0" dirty="0">
              <a:solidFill>
                <a:sysClr val="windowText" lastClr="000000"/>
              </a:solidFill>
              <a:latin typeface="Cambria"/>
              <a:ea typeface="メイリオ"/>
              <a:cs typeface="メイリオ" pitchFamily="50" charset="-128"/>
            </a:endParaRPr>
          </a:p>
        </p:txBody>
      </p:sp>
      <p:sp>
        <p:nvSpPr>
          <p:cNvPr id="37" name="テキスト ボックス 36"/>
          <p:cNvSpPr txBox="1"/>
          <p:nvPr/>
        </p:nvSpPr>
        <p:spPr>
          <a:xfrm>
            <a:off x="115817" y="524232"/>
            <a:ext cx="8891086" cy="523220"/>
          </a:xfrm>
          <a:prstGeom prst="rect">
            <a:avLst/>
          </a:prstGeom>
          <a:solidFill>
            <a:schemeClr val="bg1"/>
          </a:solidFill>
          <a:ln w="38100">
            <a:solidFill>
              <a:srgbClr val="00CC66"/>
            </a:solidFill>
          </a:ln>
        </p:spPr>
        <p:txBody>
          <a:bodyPr wrap="square" rtlCol="0">
            <a:spAutoFit/>
          </a:bodyPr>
          <a:lstStyle/>
          <a:p>
            <a:r>
              <a:rPr lang="ja-JP" altLang="en-US" sz="1400" b="1" dirty="0" smtClean="0">
                <a:latin typeface="メイリオ" panose="020B0604030504040204" pitchFamily="50" charset="-128"/>
                <a:ea typeface="メイリオ" panose="020B0604030504040204" pitchFamily="50" charset="-128"/>
              </a:rPr>
              <a:t>　広島県の</a:t>
            </a:r>
            <a:r>
              <a:rPr lang="en-US" altLang="ja-JP" sz="1400" b="1" dirty="0" smtClean="0">
                <a:latin typeface="メイリオ" panose="020B0604030504040204" pitchFamily="50" charset="-128"/>
                <a:ea typeface="メイリオ" panose="020B0604030504040204" pitchFamily="50" charset="-128"/>
              </a:rPr>
              <a:t>4</a:t>
            </a:r>
            <a:r>
              <a:rPr lang="ja-JP" altLang="en-US" sz="1400" b="1" dirty="0" smtClean="0">
                <a:latin typeface="メイリオ" panose="020B0604030504040204" pitchFamily="50" charset="-128"/>
                <a:ea typeface="メイリオ" panose="020B0604030504040204" pitchFamily="50" charset="-128"/>
              </a:rPr>
              <a:t>市</a:t>
            </a:r>
            <a:r>
              <a:rPr lang="en-US" altLang="ja-JP" sz="1400" b="1" dirty="0" smtClean="0">
                <a:latin typeface="メイリオ" panose="020B0604030504040204" pitchFamily="50" charset="-128"/>
                <a:ea typeface="メイリオ" panose="020B0604030504040204" pitchFamily="50" charset="-128"/>
              </a:rPr>
              <a:t>2</a:t>
            </a:r>
            <a:r>
              <a:rPr lang="ja-JP" altLang="en-US" sz="1400" b="1" dirty="0" smtClean="0">
                <a:latin typeface="メイリオ" panose="020B0604030504040204" pitchFamily="50" charset="-128"/>
                <a:ea typeface="メイリオ" panose="020B0604030504040204" pitchFamily="50" charset="-128"/>
              </a:rPr>
              <a:t>町、岡山県の</a:t>
            </a:r>
            <a:r>
              <a:rPr lang="en-US" altLang="ja-JP" sz="1400" b="1" dirty="0" smtClean="0">
                <a:latin typeface="メイリオ" panose="020B0604030504040204" pitchFamily="50" charset="-128"/>
                <a:ea typeface="メイリオ" panose="020B0604030504040204" pitchFamily="50" charset="-128"/>
              </a:rPr>
              <a:t>3</a:t>
            </a:r>
            <a:r>
              <a:rPr lang="ja-JP" altLang="en-US" sz="1400" b="1" dirty="0" smtClean="0">
                <a:latin typeface="メイリオ" panose="020B0604030504040204" pitchFamily="50" charset="-128"/>
                <a:ea typeface="メイリオ" panose="020B0604030504040204" pitchFamily="50" charset="-128"/>
              </a:rPr>
              <a:t>市</a:t>
            </a:r>
            <a:r>
              <a:rPr lang="en-US" altLang="ja-JP" sz="1400" b="1" dirty="0" smtClean="0">
                <a:latin typeface="メイリオ" panose="020B0604030504040204" pitchFamily="50" charset="-128"/>
                <a:ea typeface="メイリオ" panose="020B0604030504040204" pitchFamily="50" charset="-128"/>
              </a:rPr>
              <a:t>2</a:t>
            </a:r>
            <a:r>
              <a:rPr lang="ja-JP" altLang="en-US" sz="1400" b="1" dirty="0" smtClean="0">
                <a:latin typeface="メイリオ" panose="020B0604030504040204" pitchFamily="50" charset="-128"/>
                <a:ea typeface="メイリオ" panose="020B0604030504040204" pitchFamily="50" charset="-128"/>
              </a:rPr>
              <a:t>町</a:t>
            </a:r>
            <a:r>
              <a:rPr lang="en-US" altLang="ja-JP" sz="1400" b="1" dirty="0" smtClean="0">
                <a:latin typeface="メイリオ" panose="020B0604030504040204" pitchFamily="50" charset="-128"/>
                <a:ea typeface="メイリオ" panose="020B0604030504040204" pitchFamily="50" charset="-128"/>
              </a:rPr>
              <a:t>3</a:t>
            </a:r>
            <a:r>
              <a:rPr lang="ja-JP" altLang="en-US" sz="1400" b="1" dirty="0" smtClean="0">
                <a:latin typeface="メイリオ" panose="020B0604030504040204" pitchFamily="50" charset="-128"/>
                <a:ea typeface="メイリオ" panose="020B0604030504040204" pitchFamily="50" charset="-128"/>
              </a:rPr>
              <a:t>組合の合同で南海トラフ巨大地震における災害廃棄物処理体制の検討を実施。本モデル事業の検討成果を活用し、災害廃棄物処理計画を策定予定。</a:t>
            </a:r>
            <a:endParaRPr lang="en-US" altLang="ja-JP" sz="1400" b="1" dirty="0" smtClean="0">
              <a:latin typeface="メイリオ" panose="020B0604030504040204" pitchFamily="50" charset="-128"/>
              <a:ea typeface="メイリオ" panose="020B0604030504040204" pitchFamily="50" charset="-128"/>
            </a:endParaRPr>
          </a:p>
        </p:txBody>
      </p:sp>
      <p:sp>
        <p:nvSpPr>
          <p:cNvPr id="39" name="テキスト ボックス 38"/>
          <p:cNvSpPr txBox="1"/>
          <p:nvPr/>
        </p:nvSpPr>
        <p:spPr>
          <a:xfrm>
            <a:off x="166782" y="3164232"/>
            <a:ext cx="2100962" cy="246221"/>
          </a:xfrm>
          <a:prstGeom prst="rect">
            <a:avLst/>
          </a:prstGeom>
          <a:noFill/>
          <a:ln w="19050">
            <a:noFill/>
          </a:ln>
        </p:spPr>
        <p:txBody>
          <a:bodyPr wrap="square" rtlCol="0">
            <a:spAutoFit/>
          </a:bodyPr>
          <a:lstStyle/>
          <a:p>
            <a:r>
              <a:rPr lang="ja-JP" altLang="en-US" sz="1000" dirty="0" smtClean="0">
                <a:latin typeface="ＭＳ Ｐゴシック" panose="020B0600070205080204" pitchFamily="50" charset="-128"/>
                <a:ea typeface="ＭＳ Ｐゴシック" panose="020B0600070205080204" pitchFamily="50" charset="-128"/>
              </a:rPr>
              <a:t>・南海トラフ巨大地震</a:t>
            </a:r>
            <a:endParaRPr lang="en-US" altLang="ja-JP" sz="1000" dirty="0" smtClean="0">
              <a:latin typeface="ＭＳ Ｐゴシック" panose="020B0600070205080204" pitchFamily="50" charset="-128"/>
              <a:ea typeface="ＭＳ Ｐゴシック" panose="020B0600070205080204" pitchFamily="50" charset="-128"/>
            </a:endParaRPr>
          </a:p>
        </p:txBody>
      </p:sp>
      <p:sp>
        <p:nvSpPr>
          <p:cNvPr id="42" name="テキスト ボックス 41"/>
          <p:cNvSpPr txBox="1"/>
          <p:nvPr/>
        </p:nvSpPr>
        <p:spPr>
          <a:xfrm>
            <a:off x="152179" y="2943994"/>
            <a:ext cx="756481" cy="258693"/>
          </a:xfrm>
          <a:prstGeom prst="rect">
            <a:avLst/>
          </a:prstGeom>
          <a:solidFill>
            <a:sysClr val="window" lastClr="FFFFFF"/>
          </a:solidFill>
          <a:ln w="25400" cap="flat" cmpd="sng" algn="ctr">
            <a:solidFill>
              <a:srgbClr val="5C92B5"/>
            </a:solidFill>
            <a:prstDash val="solid"/>
          </a:ln>
          <a:effectLst/>
        </p:spPr>
        <p:txBody>
          <a:bodyPr lIns="0" tIns="0" rIns="0" bIns="0" anchor="ctr"/>
          <a:lstStyle>
            <a:defPPr>
              <a:defRPr lang="ja-JP"/>
            </a:defPPr>
            <a:lvl1pPr algn="ctr" fontAlgn="auto">
              <a:spcBef>
                <a:spcPts val="0"/>
              </a:spcBef>
              <a:spcAft>
                <a:spcPts val="0"/>
              </a:spcAft>
              <a:defRPr kumimoji="0" sz="1600" b="1"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dirty="0" smtClean="0"/>
              <a:t>被害想定</a:t>
            </a:r>
            <a:endParaRPr lang="en-US" altLang="ja-JP" sz="1200" dirty="0"/>
          </a:p>
        </p:txBody>
      </p:sp>
      <p:sp>
        <p:nvSpPr>
          <p:cNvPr id="43" name="テキスト ボックス 42"/>
          <p:cNvSpPr txBox="1"/>
          <p:nvPr/>
        </p:nvSpPr>
        <p:spPr>
          <a:xfrm>
            <a:off x="143111" y="1117511"/>
            <a:ext cx="756481" cy="258693"/>
          </a:xfrm>
          <a:prstGeom prst="rect">
            <a:avLst/>
          </a:prstGeom>
          <a:ln/>
        </p:spPr>
        <p:style>
          <a:lnRef idx="0">
            <a:schemeClr val="accent5"/>
          </a:lnRef>
          <a:fillRef idx="3">
            <a:schemeClr val="accent5"/>
          </a:fillRef>
          <a:effectRef idx="3">
            <a:schemeClr val="accent5"/>
          </a:effectRef>
          <a:fontRef idx="minor">
            <a:schemeClr val="lt1"/>
          </a:fontRef>
        </p:style>
        <p:txBody>
          <a:bodyPr lIns="0" tIns="0" rIns="0" bIns="0" anchor="ctr"/>
          <a:lstStyle>
            <a:defPPr>
              <a:defRPr lang="ja-JP"/>
            </a:defPPr>
            <a:lvl1pPr algn="ctr" fontAlgn="auto">
              <a:spcBef>
                <a:spcPts val="0"/>
              </a:spcBef>
              <a:spcAft>
                <a:spcPts val="0"/>
              </a:spcAft>
              <a:defRPr kumimoji="0" sz="1600" b="1"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dirty="0" smtClean="0">
                <a:solidFill>
                  <a:schemeClr val="bg1"/>
                </a:solidFill>
              </a:rPr>
              <a:t>基礎情報</a:t>
            </a:r>
            <a:endParaRPr lang="en-US" altLang="ja-JP" sz="1200" dirty="0">
              <a:solidFill>
                <a:schemeClr val="bg1"/>
              </a:solidFill>
            </a:endParaRPr>
          </a:p>
        </p:txBody>
      </p:sp>
      <p:sp>
        <p:nvSpPr>
          <p:cNvPr id="52" name="テキスト ボックス 51"/>
          <p:cNvSpPr txBox="1"/>
          <p:nvPr/>
        </p:nvSpPr>
        <p:spPr>
          <a:xfrm>
            <a:off x="152179" y="1407616"/>
            <a:ext cx="963437" cy="258693"/>
          </a:xfrm>
          <a:prstGeom prst="rect">
            <a:avLst/>
          </a:prstGeom>
          <a:solidFill>
            <a:sysClr val="window" lastClr="FFFFFF"/>
          </a:solidFill>
          <a:ln w="25400" cap="flat" cmpd="sng" algn="ctr">
            <a:solidFill>
              <a:srgbClr val="5C92B5"/>
            </a:solidFill>
            <a:prstDash val="solid"/>
          </a:ln>
          <a:effectLst/>
        </p:spPr>
        <p:txBody>
          <a:bodyPr lIns="0" tIns="0" rIns="0" bIns="0" anchor="ctr"/>
          <a:lstStyle>
            <a:defPPr>
              <a:defRPr lang="ja-JP"/>
            </a:defPPr>
            <a:lvl1pPr algn="ctr" fontAlgn="auto">
              <a:spcBef>
                <a:spcPts val="0"/>
              </a:spcBef>
              <a:spcAft>
                <a:spcPts val="0"/>
              </a:spcAft>
              <a:defRPr kumimoji="0" sz="1600" b="1"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dirty="0" smtClean="0"/>
              <a:t>対象</a:t>
            </a:r>
            <a:r>
              <a:rPr lang="ja-JP" altLang="en-US" sz="1200" dirty="0"/>
              <a:t>自治体</a:t>
            </a:r>
            <a:endParaRPr lang="en-US" altLang="ja-JP" sz="1200" dirty="0"/>
          </a:p>
        </p:txBody>
      </p:sp>
      <p:sp>
        <p:nvSpPr>
          <p:cNvPr id="53" name="テキスト ボックス 52"/>
          <p:cNvSpPr txBox="1"/>
          <p:nvPr/>
        </p:nvSpPr>
        <p:spPr>
          <a:xfrm>
            <a:off x="143110" y="1660738"/>
            <a:ext cx="2268650" cy="1323439"/>
          </a:xfrm>
          <a:prstGeom prst="rect">
            <a:avLst/>
          </a:prstGeom>
          <a:noFill/>
        </p:spPr>
        <p:txBody>
          <a:bodyPr wrap="square" rtlCol="0">
            <a:spAutoFit/>
          </a:bodyPr>
          <a:lstStyle/>
          <a:p>
            <a:r>
              <a:rPr lang="ja-JP" altLang="en-US" sz="1000" dirty="0" smtClean="0">
                <a:latin typeface="ＭＳ Ｐゴシック" panose="020B0600070205080204" pitchFamily="50" charset="-128"/>
                <a:ea typeface="ＭＳ Ｐゴシック" panose="020B0600070205080204" pitchFamily="50" charset="-128"/>
              </a:rPr>
              <a:t>（広島県側）</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福山市、尾道市、三原市、府中市、</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a:latin typeface="ＭＳ Ｐゴシック" panose="020B0600070205080204" pitchFamily="50" charset="-128"/>
                <a:ea typeface="ＭＳ Ｐゴシック" panose="020B0600070205080204" pitchFamily="50" charset="-128"/>
              </a:rPr>
              <a:t>神石高原町、</a:t>
            </a:r>
            <a:r>
              <a:rPr lang="ja-JP" altLang="en-US" sz="1000" dirty="0" smtClean="0">
                <a:latin typeface="ＭＳ Ｐゴシック" panose="020B0600070205080204" pitchFamily="50" charset="-128"/>
                <a:ea typeface="ＭＳ Ｐゴシック" panose="020B0600070205080204" pitchFamily="50" charset="-128"/>
              </a:rPr>
              <a:t>世羅町</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（岡山県側）</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笠岡市、井原市、浅口市、里庄町、</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矢掛町、岡山県西部衛生施設組合、</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a:latin typeface="ＭＳ Ｐゴシック" panose="020B0600070205080204" pitchFamily="50" charset="-128"/>
                <a:ea typeface="ＭＳ Ｐゴシック" panose="020B0600070205080204" pitchFamily="50" charset="-128"/>
              </a:rPr>
              <a:t>岡山県西部環境整備施設</a:t>
            </a:r>
            <a:r>
              <a:rPr lang="ja-JP" altLang="en-US" sz="1000" dirty="0" smtClean="0">
                <a:latin typeface="ＭＳ Ｐゴシック" panose="020B0600070205080204" pitchFamily="50" charset="-128"/>
                <a:ea typeface="ＭＳ Ｐゴシック" panose="020B0600070205080204" pitchFamily="50" charset="-128"/>
              </a:rPr>
              <a:t>組合</a:t>
            </a:r>
            <a:r>
              <a:rPr lang="ja-JP" altLang="en-US" sz="1000" dirty="0">
                <a:latin typeface="ＭＳ Ｐゴシック" panose="020B0600070205080204" pitchFamily="50" charset="-128"/>
                <a:ea typeface="ＭＳ Ｐゴシック" panose="020B0600070205080204" pitchFamily="50" charset="-128"/>
              </a:rPr>
              <a:t>、</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岡山県井原地区市清掃施設組合</a:t>
            </a:r>
            <a:endParaRPr lang="en-US" altLang="ja-JP" sz="1000" dirty="0">
              <a:latin typeface="ＭＳ Ｐゴシック" panose="020B0600070205080204" pitchFamily="50" charset="-128"/>
              <a:ea typeface="ＭＳ Ｐゴシック" panose="020B0600070205080204" pitchFamily="50" charset="-128"/>
            </a:endParaRPr>
          </a:p>
        </p:txBody>
      </p:sp>
      <p:sp>
        <p:nvSpPr>
          <p:cNvPr id="54" name="テキスト ボックス 53"/>
          <p:cNvSpPr txBox="1"/>
          <p:nvPr/>
        </p:nvSpPr>
        <p:spPr>
          <a:xfrm>
            <a:off x="243166" y="3645024"/>
            <a:ext cx="2240602" cy="400110"/>
          </a:xfrm>
          <a:prstGeom prst="rect">
            <a:avLst/>
          </a:prstGeom>
          <a:noFill/>
        </p:spPr>
        <p:txBody>
          <a:bodyPr wrap="square" rtlCol="0">
            <a:spAutoFit/>
          </a:bodyPr>
          <a:lstStyle/>
          <a:p>
            <a:r>
              <a:rPr lang="ja-JP" altLang="en-US" sz="1000" dirty="0" smtClean="0">
                <a:latin typeface="ＭＳ Ｐゴシック" panose="020B0600070205080204" pitchFamily="50" charset="-128"/>
                <a:ea typeface="ＭＳ Ｐゴシック" panose="020B0600070205080204" pitchFamily="50" charset="-128"/>
              </a:rPr>
              <a:t>（広島県側）約</a:t>
            </a:r>
            <a:r>
              <a:rPr lang="en-US" altLang="ja-JP" sz="1000" dirty="0" smtClean="0">
                <a:latin typeface="ＭＳ Ｐゴシック" panose="020B0600070205080204" pitchFamily="50" charset="-128"/>
                <a:ea typeface="ＭＳ Ｐゴシック" panose="020B0600070205080204" pitchFamily="50" charset="-128"/>
              </a:rPr>
              <a:t>614</a:t>
            </a:r>
            <a:r>
              <a:rPr lang="ja-JP" altLang="en-US" sz="1000" dirty="0" smtClean="0">
                <a:latin typeface="ＭＳ Ｐゴシック" panose="020B0600070205080204" pitchFamily="50" charset="-128"/>
                <a:ea typeface="ＭＳ Ｐゴシック" panose="020B0600070205080204" pitchFamily="50" charset="-128"/>
              </a:rPr>
              <a:t>万トン</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（岡山県側）約</a:t>
            </a:r>
            <a:r>
              <a:rPr lang="en-US" altLang="ja-JP" sz="1000" dirty="0" smtClean="0">
                <a:latin typeface="ＭＳ Ｐゴシック" panose="020B0600070205080204" pitchFamily="50" charset="-128"/>
                <a:ea typeface="ＭＳ Ｐゴシック" panose="020B0600070205080204" pitchFamily="50" charset="-128"/>
              </a:rPr>
              <a:t>49</a:t>
            </a:r>
            <a:r>
              <a:rPr lang="ja-JP" altLang="en-US" sz="1000" dirty="0" smtClean="0">
                <a:latin typeface="ＭＳ Ｐゴシック" panose="020B0600070205080204" pitchFamily="50" charset="-128"/>
                <a:ea typeface="ＭＳ Ｐゴシック" panose="020B0600070205080204" pitchFamily="50" charset="-128"/>
              </a:rPr>
              <a:t>万トン</a:t>
            </a:r>
            <a:endParaRPr lang="en-US" altLang="ja-JP" sz="1000" dirty="0">
              <a:latin typeface="ＭＳ Ｐゴシック" panose="020B0600070205080204" pitchFamily="50" charset="-128"/>
              <a:ea typeface="ＭＳ Ｐゴシック" panose="020B0600070205080204" pitchFamily="50" charset="-128"/>
            </a:endParaRPr>
          </a:p>
        </p:txBody>
      </p:sp>
      <p:sp>
        <p:nvSpPr>
          <p:cNvPr id="55" name="テキスト ボックス 54"/>
          <p:cNvSpPr txBox="1"/>
          <p:nvPr/>
        </p:nvSpPr>
        <p:spPr>
          <a:xfrm>
            <a:off x="152179" y="3410453"/>
            <a:ext cx="1971549" cy="234571"/>
          </a:xfrm>
          <a:prstGeom prst="rect">
            <a:avLst/>
          </a:prstGeom>
          <a:solidFill>
            <a:sysClr val="window" lastClr="FFFFFF"/>
          </a:solidFill>
          <a:ln w="25400" cap="flat" cmpd="sng" algn="ctr">
            <a:solidFill>
              <a:srgbClr val="5C92B5"/>
            </a:solidFill>
            <a:prstDash val="solid"/>
          </a:ln>
          <a:effectLst/>
        </p:spPr>
        <p:txBody>
          <a:bodyPr lIns="0" tIns="0" rIns="0" bIns="0" anchor="ctr"/>
          <a:lstStyle>
            <a:defPPr>
              <a:defRPr lang="ja-JP"/>
            </a:defPPr>
            <a:lvl1pPr algn="ctr" fontAlgn="auto">
              <a:spcBef>
                <a:spcPts val="0"/>
              </a:spcBef>
              <a:spcAft>
                <a:spcPts val="0"/>
              </a:spcAft>
              <a:defRPr kumimoji="0" sz="1400"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b="1" dirty="0" smtClean="0"/>
              <a:t>災害廃棄物発生量</a:t>
            </a:r>
            <a:r>
              <a:rPr lang="ja-JP" altLang="en-US" sz="1200" b="1" dirty="0"/>
              <a:t>の</a:t>
            </a:r>
            <a:r>
              <a:rPr lang="ja-JP" altLang="en-US" sz="1200" b="1" dirty="0" smtClean="0"/>
              <a:t>推計値</a:t>
            </a:r>
            <a:endParaRPr lang="en-US" altLang="ja-JP" sz="1200" b="1" dirty="0"/>
          </a:p>
        </p:txBody>
      </p:sp>
      <p:pic>
        <p:nvPicPr>
          <p:cNvPr id="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1123" y="1606603"/>
            <a:ext cx="2279082" cy="1746121"/>
          </a:xfrm>
          <a:prstGeom prst="rect">
            <a:avLst/>
          </a:prstGeom>
          <a:noFill/>
          <a:ln w="9525">
            <a:solidFill>
              <a:schemeClr val="accent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テキスト ボックス 56"/>
          <p:cNvSpPr txBox="1"/>
          <p:nvPr/>
        </p:nvSpPr>
        <p:spPr>
          <a:xfrm>
            <a:off x="2257023" y="3342184"/>
            <a:ext cx="2279082" cy="230832"/>
          </a:xfrm>
          <a:prstGeom prst="rect">
            <a:avLst/>
          </a:prstGeom>
          <a:noFill/>
          <a:ln w="19050">
            <a:noFill/>
          </a:ln>
        </p:spPr>
        <p:txBody>
          <a:bodyPr wrap="square" rtlCol="0">
            <a:spAutoFit/>
          </a:bodyPr>
          <a:lstStyle/>
          <a:p>
            <a:pPr algn="ctr"/>
            <a:r>
              <a:rPr lang="ja-JP" altLang="en-US" sz="900" dirty="0" smtClean="0">
                <a:latin typeface="ＭＳ ゴシック" panose="020B0609070205080204" pitchFamily="49" charset="-128"/>
                <a:ea typeface="ＭＳ ゴシック" panose="020B0609070205080204" pitchFamily="49" charset="-128"/>
              </a:rPr>
              <a:t>本モデル事業の対象範囲</a:t>
            </a:r>
            <a:endParaRPr lang="en-US" altLang="ja-JP" sz="900" dirty="0">
              <a:latin typeface="ＭＳ ゴシック" panose="020B0609070205080204" pitchFamily="49" charset="-128"/>
              <a:ea typeface="ＭＳ ゴシック" panose="020B0609070205080204" pitchFamily="49" charset="-128"/>
            </a:endParaRPr>
          </a:p>
        </p:txBody>
      </p:sp>
      <p:grpSp>
        <p:nvGrpSpPr>
          <p:cNvPr id="76" name="グループ化 75"/>
          <p:cNvGrpSpPr/>
          <p:nvPr/>
        </p:nvGrpSpPr>
        <p:grpSpPr>
          <a:xfrm>
            <a:off x="172796" y="4398771"/>
            <a:ext cx="2022940" cy="2358925"/>
            <a:chOff x="143501" y="1694381"/>
            <a:chExt cx="8889428" cy="4024886"/>
          </a:xfrm>
        </p:grpSpPr>
        <p:sp>
          <p:nvSpPr>
            <p:cNvPr id="77" name="ホームベース 76"/>
            <p:cNvSpPr/>
            <p:nvPr/>
          </p:nvSpPr>
          <p:spPr>
            <a:xfrm rot="5400000">
              <a:off x="4007077" y="725858"/>
              <a:ext cx="1129835" cy="8856983"/>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78" name="ホームベース 77"/>
            <p:cNvSpPr/>
            <p:nvPr/>
          </p:nvSpPr>
          <p:spPr>
            <a:xfrm rot="5400000">
              <a:off x="4076945" y="-342241"/>
              <a:ext cx="1054985" cy="8856983"/>
            </a:xfrm>
            <a:prstGeom prst="homePlat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79" name="ホームベース 78"/>
            <p:cNvSpPr/>
            <p:nvPr/>
          </p:nvSpPr>
          <p:spPr>
            <a:xfrm rot="5400000">
              <a:off x="4111936" y="-1349998"/>
              <a:ext cx="920852" cy="8856983"/>
            </a:xfrm>
            <a:prstGeom prst="homePlat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80" name="ホームベース 79"/>
            <p:cNvSpPr/>
            <p:nvPr/>
          </p:nvSpPr>
          <p:spPr>
            <a:xfrm rot="5400000">
              <a:off x="4126956" y="-2289070"/>
              <a:ext cx="890081" cy="8856983"/>
            </a:xfrm>
            <a:prstGeom prst="homePlate">
              <a:avLst/>
            </a:prstGeom>
            <a:solidFill>
              <a:schemeClr val="accent3">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81" name="テキスト ボックス 80"/>
            <p:cNvSpPr txBox="1"/>
            <p:nvPr/>
          </p:nvSpPr>
          <p:spPr>
            <a:xfrm>
              <a:off x="143873" y="1713223"/>
              <a:ext cx="8856983" cy="535643"/>
            </a:xfrm>
            <a:prstGeom prst="rect">
              <a:avLst/>
            </a:prstGeom>
            <a:noFill/>
          </p:spPr>
          <p:txBody>
            <a:bodyPr wrap="square" rtlCol="0">
              <a:spAutoFit/>
            </a:bodyPr>
            <a:lstStyle/>
            <a:p>
              <a:pPr algn="ctr"/>
              <a:r>
                <a:rPr kumimoji="1" lang="ja-JP" altLang="en-US" sz="1100" b="1" dirty="0" smtClean="0">
                  <a:solidFill>
                    <a:schemeClr val="accent5">
                      <a:lumMod val="75000"/>
                    </a:schemeClr>
                  </a:solidFill>
                </a:rPr>
                <a:t>①計画の基礎検討</a:t>
              </a:r>
              <a:endParaRPr kumimoji="1" lang="en-US" altLang="ja-JP" sz="1100" b="1" dirty="0" smtClean="0">
                <a:solidFill>
                  <a:schemeClr val="accent5">
                    <a:lumMod val="75000"/>
                  </a:schemeClr>
                </a:solidFill>
              </a:endParaRPr>
            </a:p>
          </p:txBody>
        </p:sp>
        <p:sp>
          <p:nvSpPr>
            <p:cNvPr id="82" name="テキスト ボックス 81"/>
            <p:cNvSpPr txBox="1"/>
            <p:nvPr/>
          </p:nvSpPr>
          <p:spPr>
            <a:xfrm>
              <a:off x="143505" y="2584463"/>
              <a:ext cx="8856983" cy="535642"/>
            </a:xfrm>
            <a:prstGeom prst="rect">
              <a:avLst/>
            </a:prstGeom>
            <a:noFill/>
          </p:spPr>
          <p:txBody>
            <a:bodyPr wrap="square" rtlCol="0">
              <a:spAutoFit/>
            </a:bodyPr>
            <a:lstStyle/>
            <a:p>
              <a:pPr algn="ctr"/>
              <a:r>
                <a:rPr kumimoji="1" lang="ja-JP" altLang="en-US" sz="1100" b="1" dirty="0" smtClean="0">
                  <a:solidFill>
                    <a:schemeClr val="accent5">
                      <a:lumMod val="75000"/>
                    </a:schemeClr>
                  </a:solidFill>
                </a:rPr>
                <a:t>②意見交換会の実施</a:t>
              </a:r>
              <a:endParaRPr kumimoji="1" lang="en-US" altLang="ja-JP" sz="1100" b="1" dirty="0" smtClean="0">
                <a:solidFill>
                  <a:schemeClr val="accent5">
                    <a:lumMod val="75000"/>
                  </a:schemeClr>
                </a:solidFill>
              </a:endParaRPr>
            </a:p>
          </p:txBody>
        </p:sp>
        <p:sp>
          <p:nvSpPr>
            <p:cNvPr id="83" name="テキスト ボックス 82"/>
            <p:cNvSpPr txBox="1"/>
            <p:nvPr/>
          </p:nvSpPr>
          <p:spPr>
            <a:xfrm>
              <a:off x="175586" y="3558759"/>
              <a:ext cx="8856983" cy="535643"/>
            </a:xfrm>
            <a:prstGeom prst="rect">
              <a:avLst/>
            </a:prstGeom>
            <a:noFill/>
          </p:spPr>
          <p:txBody>
            <a:bodyPr wrap="square" rtlCol="0">
              <a:spAutoFit/>
            </a:bodyPr>
            <a:lstStyle/>
            <a:p>
              <a:pPr algn="ctr"/>
              <a:r>
                <a:rPr kumimoji="1" lang="ja-JP" altLang="en-US" sz="1100" b="1" dirty="0" smtClean="0">
                  <a:solidFill>
                    <a:schemeClr val="accent5">
                      <a:lumMod val="75000"/>
                    </a:schemeClr>
                  </a:solidFill>
                </a:rPr>
                <a:t>③現地調査の実施</a:t>
              </a:r>
              <a:endParaRPr kumimoji="1" lang="en-US" altLang="ja-JP" sz="1100" b="1" dirty="0" smtClean="0">
                <a:solidFill>
                  <a:schemeClr val="accent5">
                    <a:lumMod val="75000"/>
                  </a:schemeClr>
                </a:solidFill>
              </a:endParaRPr>
            </a:p>
          </p:txBody>
        </p:sp>
        <p:sp>
          <p:nvSpPr>
            <p:cNvPr id="84" name="テキスト ボックス 83"/>
            <p:cNvSpPr txBox="1"/>
            <p:nvPr/>
          </p:nvSpPr>
          <p:spPr>
            <a:xfrm>
              <a:off x="143501" y="4606740"/>
              <a:ext cx="8856983" cy="535643"/>
            </a:xfrm>
            <a:prstGeom prst="rect">
              <a:avLst/>
            </a:prstGeom>
            <a:noFill/>
          </p:spPr>
          <p:txBody>
            <a:bodyPr wrap="square" rtlCol="0">
              <a:spAutoFit/>
            </a:bodyPr>
            <a:lstStyle/>
            <a:p>
              <a:pPr algn="ctr"/>
              <a:r>
                <a:rPr kumimoji="1" lang="ja-JP" altLang="en-US" sz="1100" b="1" dirty="0" smtClean="0">
                  <a:solidFill>
                    <a:schemeClr val="accent5">
                      <a:lumMod val="50000"/>
                    </a:schemeClr>
                  </a:solidFill>
                </a:rPr>
                <a:t>④災害廃棄物処理体制の検討</a:t>
              </a:r>
              <a:endParaRPr kumimoji="1" lang="en-US" altLang="ja-JP" sz="1100" b="1" dirty="0" smtClean="0">
                <a:solidFill>
                  <a:schemeClr val="accent5">
                    <a:lumMod val="50000"/>
                  </a:schemeClr>
                </a:solidFill>
              </a:endParaRPr>
            </a:p>
          </p:txBody>
        </p:sp>
      </p:grpSp>
      <p:sp>
        <p:nvSpPr>
          <p:cNvPr id="14" name="テキスト ボックス 13"/>
          <p:cNvSpPr txBox="1"/>
          <p:nvPr/>
        </p:nvSpPr>
        <p:spPr>
          <a:xfrm>
            <a:off x="2507214" y="4387239"/>
            <a:ext cx="2091836" cy="400110"/>
          </a:xfrm>
          <a:prstGeom prst="rect">
            <a:avLst/>
          </a:prstGeom>
          <a:noFill/>
        </p:spPr>
        <p:txBody>
          <a:bodyPr wrap="square" rtlCol="0">
            <a:spAutoFit/>
          </a:bodyPr>
          <a:lstStyle/>
          <a:p>
            <a:r>
              <a:rPr lang="ja-JP" altLang="en-US" sz="1000" dirty="0">
                <a:latin typeface="ＭＳ Ｐゴシック" panose="020B0600070205080204" pitchFamily="50" charset="-128"/>
                <a:ea typeface="ＭＳ Ｐゴシック" panose="020B0600070205080204" pitchFamily="50" charset="-128"/>
              </a:rPr>
              <a:t>・災害廃棄物</a:t>
            </a:r>
            <a:r>
              <a:rPr lang="ja-JP" altLang="en-US" sz="1000" dirty="0" smtClean="0">
                <a:latin typeface="ＭＳ Ｐゴシック" panose="020B0600070205080204" pitchFamily="50" charset="-128"/>
                <a:ea typeface="ＭＳ Ｐゴシック" panose="020B0600070205080204" pitchFamily="50" charset="-128"/>
              </a:rPr>
              <a:t>発生量の推計</a:t>
            </a:r>
            <a:endParaRPr lang="en-US" altLang="ja-JP" sz="1000" dirty="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仮置場、最終処分先の候補</a:t>
            </a:r>
            <a:r>
              <a:rPr lang="ja-JP" altLang="en-US" sz="1000" dirty="0" smtClean="0">
                <a:latin typeface="ＭＳ Ｐゴシック" panose="020B0600070205080204" pitchFamily="50" charset="-128"/>
                <a:ea typeface="ＭＳ Ｐゴシック" panose="020B0600070205080204" pitchFamily="50" charset="-128"/>
              </a:rPr>
              <a:t>検討</a:t>
            </a:r>
            <a:endParaRPr lang="ja-JP" altLang="en-US" sz="1000" dirty="0">
              <a:latin typeface="ＭＳ Ｐゴシック" panose="020B0600070205080204" pitchFamily="50" charset="-128"/>
              <a:ea typeface="ＭＳ Ｐゴシック" panose="020B0600070205080204" pitchFamily="50" charset="-128"/>
            </a:endParaRPr>
          </a:p>
        </p:txBody>
      </p:sp>
      <p:sp>
        <p:nvSpPr>
          <p:cNvPr id="85" name="テキスト ボックス 84"/>
          <p:cNvSpPr txBox="1"/>
          <p:nvPr/>
        </p:nvSpPr>
        <p:spPr>
          <a:xfrm>
            <a:off x="2514222" y="4923233"/>
            <a:ext cx="1915909" cy="400110"/>
          </a:xfrm>
          <a:prstGeom prst="rect">
            <a:avLst/>
          </a:prstGeom>
          <a:noFill/>
        </p:spPr>
        <p:txBody>
          <a:bodyPr wrap="none" rtlCol="0">
            <a:spAutoFit/>
          </a:bodyPr>
          <a:lstStyle/>
          <a:p>
            <a:r>
              <a:rPr lang="ja-JP" altLang="en-US" sz="1000" dirty="0">
                <a:latin typeface="ＭＳ Ｐゴシック" panose="020B0600070205080204" pitchFamily="50" charset="-128"/>
                <a:ea typeface="ＭＳ Ｐゴシック" panose="020B0600070205080204" pitchFamily="50" charset="-128"/>
              </a:rPr>
              <a:t>・情報の共有と課題の</a:t>
            </a:r>
            <a:r>
              <a:rPr lang="ja-JP" altLang="en-US" sz="1000" dirty="0" smtClean="0">
                <a:latin typeface="ＭＳ Ｐゴシック" panose="020B0600070205080204" pitchFamily="50" charset="-128"/>
                <a:ea typeface="ＭＳ Ｐゴシック" panose="020B0600070205080204" pitchFamily="50" charset="-128"/>
              </a:rPr>
              <a:t>抽出</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連携協力体制の必要性の</a:t>
            </a:r>
            <a:r>
              <a:rPr lang="ja-JP" altLang="en-US" sz="1000" dirty="0" smtClean="0">
                <a:latin typeface="ＭＳ Ｐゴシック" panose="020B0600070205080204" pitchFamily="50" charset="-128"/>
                <a:ea typeface="ＭＳ Ｐゴシック" panose="020B0600070205080204" pitchFamily="50" charset="-128"/>
              </a:rPr>
              <a:t>確認</a:t>
            </a:r>
            <a:endParaRPr lang="en-US" altLang="ja-JP" sz="1000" dirty="0">
              <a:latin typeface="ＭＳ Ｐゴシック" panose="020B0600070205080204" pitchFamily="50" charset="-128"/>
              <a:ea typeface="ＭＳ Ｐゴシック" panose="020B0600070205080204" pitchFamily="50" charset="-128"/>
            </a:endParaRPr>
          </a:p>
        </p:txBody>
      </p:sp>
      <p:sp>
        <p:nvSpPr>
          <p:cNvPr id="86" name="テキスト ボックス 85"/>
          <p:cNvSpPr txBox="1"/>
          <p:nvPr/>
        </p:nvSpPr>
        <p:spPr>
          <a:xfrm>
            <a:off x="2514222" y="5467359"/>
            <a:ext cx="1552028" cy="400110"/>
          </a:xfrm>
          <a:prstGeom prst="rect">
            <a:avLst/>
          </a:prstGeom>
          <a:noFill/>
        </p:spPr>
        <p:txBody>
          <a:bodyPr wrap="none" rtlCol="0">
            <a:spAutoFit/>
          </a:bodyPr>
          <a:lstStyle/>
          <a:p>
            <a:r>
              <a:rPr lang="ja-JP" altLang="en-US" sz="1000" dirty="0">
                <a:latin typeface="ＭＳ Ｐゴシック" panose="020B0600070205080204" pitchFamily="50" charset="-128"/>
                <a:ea typeface="ＭＳ Ｐゴシック" panose="020B0600070205080204" pitchFamily="50" charset="-128"/>
              </a:rPr>
              <a:t>・廃棄物処理施設</a:t>
            </a:r>
            <a:r>
              <a:rPr lang="ja-JP" altLang="en-US" sz="1000" dirty="0" smtClean="0">
                <a:latin typeface="ＭＳ Ｐゴシック" panose="020B0600070205080204" pitchFamily="50" charset="-128"/>
                <a:ea typeface="ＭＳ Ｐゴシック" panose="020B0600070205080204" pitchFamily="50" charset="-128"/>
              </a:rPr>
              <a:t>、</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a:latin typeface="ＭＳ Ｐゴシック" panose="020B0600070205080204" pitchFamily="50" charset="-128"/>
                <a:ea typeface="ＭＳ Ｐゴシック" panose="020B0600070205080204" pitchFamily="50" charset="-128"/>
              </a:rPr>
              <a:t>　</a:t>
            </a:r>
            <a:r>
              <a:rPr lang="ja-JP" altLang="en-US" sz="1000" dirty="0" smtClean="0">
                <a:latin typeface="ＭＳ Ｐゴシック" panose="020B0600070205080204" pitchFamily="50" charset="-128"/>
                <a:ea typeface="ＭＳ Ｐゴシック" panose="020B0600070205080204" pitchFamily="50" charset="-128"/>
              </a:rPr>
              <a:t>仮置場候補地等の確認</a:t>
            </a:r>
            <a:endParaRPr lang="en-US" altLang="ja-JP" sz="1000" dirty="0">
              <a:latin typeface="ＭＳ Ｐゴシック" panose="020B0600070205080204" pitchFamily="50" charset="-128"/>
              <a:ea typeface="ＭＳ Ｐゴシック" panose="020B0600070205080204" pitchFamily="50" charset="-128"/>
            </a:endParaRPr>
          </a:p>
        </p:txBody>
      </p:sp>
      <p:sp>
        <p:nvSpPr>
          <p:cNvPr id="87" name="テキスト ボックス 86"/>
          <p:cNvSpPr txBox="1"/>
          <p:nvPr/>
        </p:nvSpPr>
        <p:spPr>
          <a:xfrm>
            <a:off x="2540402" y="6115431"/>
            <a:ext cx="1988045" cy="246221"/>
          </a:xfrm>
          <a:prstGeom prst="rect">
            <a:avLst/>
          </a:prstGeom>
          <a:noFill/>
        </p:spPr>
        <p:txBody>
          <a:bodyPr wrap="none" rtlCol="0">
            <a:spAutoFit/>
          </a:bodyPr>
          <a:lstStyle/>
          <a:p>
            <a:r>
              <a:rPr lang="ja-JP" altLang="en-US" sz="1000" dirty="0" smtClean="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広域的な応援、連携体制の</a:t>
            </a:r>
            <a:r>
              <a:rPr lang="ja-JP" altLang="en-US" sz="1000" dirty="0" smtClean="0">
                <a:latin typeface="ＭＳ Ｐゴシック" panose="020B0600070205080204" pitchFamily="50" charset="-128"/>
                <a:ea typeface="ＭＳ Ｐゴシック" panose="020B0600070205080204" pitchFamily="50" charset="-128"/>
              </a:rPr>
              <a:t>構築</a:t>
            </a:r>
            <a:endParaRPr lang="en-US" altLang="ja-JP" sz="1000" dirty="0">
              <a:latin typeface="ＭＳ Ｐゴシック" panose="020B0600070205080204" pitchFamily="50" charset="-128"/>
              <a:ea typeface="ＭＳ Ｐゴシック" panose="020B0600070205080204" pitchFamily="50" charset="-128"/>
            </a:endParaRPr>
          </a:p>
        </p:txBody>
      </p:sp>
      <p:sp>
        <p:nvSpPr>
          <p:cNvPr id="89" name="テキスト ボックス 88"/>
          <p:cNvSpPr txBox="1"/>
          <p:nvPr/>
        </p:nvSpPr>
        <p:spPr>
          <a:xfrm>
            <a:off x="152456" y="4027199"/>
            <a:ext cx="1971272" cy="258693"/>
          </a:xfrm>
          <a:prstGeom prst="rect">
            <a:avLst/>
          </a:prstGeom>
          <a:ln/>
        </p:spPr>
        <p:style>
          <a:lnRef idx="0">
            <a:schemeClr val="accent5"/>
          </a:lnRef>
          <a:fillRef idx="3">
            <a:schemeClr val="accent5"/>
          </a:fillRef>
          <a:effectRef idx="3">
            <a:schemeClr val="accent5"/>
          </a:effectRef>
          <a:fontRef idx="minor">
            <a:schemeClr val="lt1"/>
          </a:fontRef>
        </p:style>
        <p:txBody>
          <a:bodyPr lIns="0" tIns="0" rIns="0" bIns="0" anchor="ctr"/>
          <a:lstStyle>
            <a:defPPr>
              <a:defRPr lang="ja-JP"/>
            </a:defPPr>
            <a:lvl1pPr algn="ctr" fontAlgn="auto">
              <a:spcBef>
                <a:spcPts val="0"/>
              </a:spcBef>
              <a:spcAft>
                <a:spcPts val="0"/>
              </a:spcAft>
              <a:defRPr kumimoji="0" sz="1600" b="1"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dirty="0" smtClean="0">
                <a:solidFill>
                  <a:schemeClr val="bg1"/>
                </a:solidFill>
              </a:rPr>
              <a:t>本モデル</a:t>
            </a:r>
            <a:r>
              <a:rPr lang="ja-JP" altLang="en-US" sz="1200" dirty="0">
                <a:solidFill>
                  <a:schemeClr val="bg1"/>
                </a:solidFill>
              </a:rPr>
              <a:t>事業</a:t>
            </a:r>
            <a:r>
              <a:rPr lang="ja-JP" altLang="en-US" sz="1200" dirty="0" smtClean="0">
                <a:solidFill>
                  <a:schemeClr val="bg1"/>
                </a:solidFill>
              </a:rPr>
              <a:t>の主な内容</a:t>
            </a:r>
            <a:endParaRPr lang="en-US" altLang="ja-JP" sz="1200" dirty="0">
              <a:solidFill>
                <a:schemeClr val="bg1"/>
              </a:solidFill>
            </a:endParaRPr>
          </a:p>
        </p:txBody>
      </p:sp>
      <p:sp>
        <p:nvSpPr>
          <p:cNvPr id="18" name="右矢印 17"/>
          <p:cNvSpPr/>
          <p:nvPr/>
        </p:nvSpPr>
        <p:spPr>
          <a:xfrm>
            <a:off x="2229417" y="4387239"/>
            <a:ext cx="306233"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90" name="右矢印 89"/>
          <p:cNvSpPr/>
          <p:nvPr/>
        </p:nvSpPr>
        <p:spPr>
          <a:xfrm>
            <a:off x="2226869" y="4921123"/>
            <a:ext cx="306233"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91" name="右矢印 90"/>
          <p:cNvSpPr/>
          <p:nvPr/>
        </p:nvSpPr>
        <p:spPr>
          <a:xfrm>
            <a:off x="2234169" y="5494983"/>
            <a:ext cx="306233"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92" name="右矢印 91"/>
          <p:cNvSpPr/>
          <p:nvPr/>
        </p:nvSpPr>
        <p:spPr>
          <a:xfrm>
            <a:off x="2228425" y="6115431"/>
            <a:ext cx="306233"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sp>
        <p:nvSpPr>
          <p:cNvPr id="93" name="テキスト ボックス 92"/>
          <p:cNvSpPr txBox="1"/>
          <p:nvPr/>
        </p:nvSpPr>
        <p:spPr>
          <a:xfrm>
            <a:off x="4587159" y="1140370"/>
            <a:ext cx="1064962" cy="234571"/>
          </a:xfrm>
          <a:prstGeom prst="rect">
            <a:avLst/>
          </a:prstGeom>
          <a:solidFill>
            <a:sysClr val="window" lastClr="FFFFFF"/>
          </a:solidFill>
          <a:ln w="25400" cap="flat" cmpd="sng" algn="ctr">
            <a:solidFill>
              <a:srgbClr val="5C92B5"/>
            </a:solidFill>
            <a:prstDash val="solid"/>
          </a:ln>
          <a:effectLst/>
        </p:spPr>
        <p:txBody>
          <a:bodyPr lIns="0" tIns="0" rIns="0" bIns="0" anchor="ctr"/>
          <a:lstStyle>
            <a:defPPr>
              <a:defRPr lang="ja-JP"/>
            </a:defPPr>
            <a:lvl1pPr algn="ctr" fontAlgn="auto">
              <a:spcBef>
                <a:spcPts val="0"/>
              </a:spcBef>
              <a:spcAft>
                <a:spcPts val="0"/>
              </a:spcAft>
              <a:defRPr kumimoji="0" sz="1400"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b="1" dirty="0" smtClean="0"/>
              <a:t>意見交換会</a:t>
            </a:r>
            <a:endParaRPr lang="en-US" altLang="ja-JP" sz="1200" b="1" dirty="0"/>
          </a:p>
        </p:txBody>
      </p:sp>
      <p:pic>
        <p:nvPicPr>
          <p:cNvPr id="95" name="Picture 3" descr="C:\Users\saeki\Dropbox\0.災害廃棄物処理計画関連業務　共有フォルダ\平成28年度（補正繰越）大規模災害時における災害廃棄物処理計画策定モデル業務（中国地方）\4.意見交換会\第1回意見交換会\⑤岡山県・広島県　備後圏域エリア\写真\CIMG167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3771" y="1175032"/>
            <a:ext cx="1833418" cy="1375064"/>
          </a:xfrm>
          <a:prstGeom prst="rect">
            <a:avLst/>
          </a:prstGeom>
          <a:noFill/>
          <a:extLst>
            <a:ext uri="{909E8E84-426E-40DD-AFC4-6F175D3DCCD1}">
              <a14:hiddenFill xmlns:a14="http://schemas.microsoft.com/office/drawing/2010/main">
                <a:solidFill>
                  <a:srgbClr val="FFFFFF"/>
                </a:solidFill>
              </a14:hiddenFill>
            </a:ext>
          </a:extLst>
        </p:spPr>
      </p:pic>
      <p:sp>
        <p:nvSpPr>
          <p:cNvPr id="96" name="テキスト ボックス 95"/>
          <p:cNvSpPr txBox="1"/>
          <p:nvPr/>
        </p:nvSpPr>
        <p:spPr>
          <a:xfrm>
            <a:off x="4526758" y="1375608"/>
            <a:ext cx="2553278" cy="1477328"/>
          </a:xfrm>
          <a:prstGeom prst="rect">
            <a:avLst/>
          </a:prstGeom>
          <a:noFill/>
        </p:spPr>
        <p:txBody>
          <a:bodyPr wrap="square" rtlCol="0">
            <a:spAutoFit/>
          </a:bodyPr>
          <a:lstStyle/>
          <a:p>
            <a:r>
              <a:rPr lang="ja-JP" altLang="en-US" sz="1000" dirty="0" smtClean="0">
                <a:latin typeface="ＭＳ Ｐゴシック" panose="020B0600070205080204" pitchFamily="50" charset="-128"/>
                <a:ea typeface="ＭＳ Ｐゴシック" panose="020B0600070205080204" pitchFamily="50" charset="-128"/>
              </a:rPr>
              <a:t>　地元</a:t>
            </a:r>
            <a:r>
              <a:rPr lang="ja-JP" altLang="en-US" sz="1000" dirty="0">
                <a:latin typeface="ＭＳ Ｐゴシック" panose="020B0600070205080204" pitchFamily="50" charset="-128"/>
                <a:ea typeface="ＭＳ Ｐゴシック" panose="020B0600070205080204" pitchFamily="50" charset="-128"/>
              </a:rPr>
              <a:t>大学の有識者や関係業界団体を</a:t>
            </a:r>
            <a:r>
              <a:rPr lang="ja-JP" altLang="en-US" sz="1000" dirty="0" smtClean="0">
                <a:latin typeface="ＭＳ Ｐゴシック" panose="020B0600070205080204" pitchFamily="50" charset="-128"/>
                <a:ea typeface="ＭＳ Ｐゴシック" panose="020B0600070205080204" pitchFamily="50" charset="-128"/>
              </a:rPr>
              <a:t>交えて</a:t>
            </a:r>
            <a:r>
              <a:rPr lang="ja-JP" altLang="en-US" sz="1000" dirty="0">
                <a:latin typeface="ＭＳ Ｐゴシック" panose="020B0600070205080204" pitchFamily="50" charset="-128"/>
                <a:ea typeface="ＭＳ Ｐゴシック" panose="020B0600070205080204" pitchFamily="50" charset="-128"/>
              </a:rPr>
              <a:t>意見交換会を</a:t>
            </a:r>
            <a:r>
              <a:rPr lang="ja-JP" altLang="en-US" sz="1000" dirty="0" smtClean="0">
                <a:latin typeface="ＭＳ Ｐゴシック" panose="020B0600070205080204" pitchFamily="50" charset="-128"/>
                <a:ea typeface="ＭＳ Ｐゴシック" panose="020B0600070205080204" pitchFamily="50" charset="-128"/>
              </a:rPr>
              <a:t>実施</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（意見交換会参加者）</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鳥取環境大学</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モデル事業対象自治体等</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広島県</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岡山県</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関係業界団体（産廃協会・建設業協会）</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環境省中国四国地方環境事務所　</a:t>
            </a:r>
            <a:endParaRPr lang="en-US" altLang="ja-JP" sz="1000" dirty="0" smtClean="0">
              <a:latin typeface="ＭＳ Ｐゴシック" panose="020B0600070205080204" pitchFamily="50" charset="-128"/>
              <a:ea typeface="ＭＳ Ｐゴシック" panose="020B0600070205080204" pitchFamily="50" charset="-128"/>
            </a:endParaRPr>
          </a:p>
        </p:txBody>
      </p:sp>
      <p:sp>
        <p:nvSpPr>
          <p:cNvPr id="97" name="テキスト ボックス 96"/>
          <p:cNvSpPr txBox="1"/>
          <p:nvPr/>
        </p:nvSpPr>
        <p:spPr>
          <a:xfrm>
            <a:off x="7136954" y="2550096"/>
            <a:ext cx="1770236" cy="230832"/>
          </a:xfrm>
          <a:prstGeom prst="rect">
            <a:avLst/>
          </a:prstGeom>
          <a:noFill/>
          <a:ln w="19050">
            <a:noFill/>
          </a:ln>
        </p:spPr>
        <p:txBody>
          <a:bodyPr wrap="square" rtlCol="0">
            <a:spAutoFit/>
          </a:bodyPr>
          <a:lstStyle/>
          <a:p>
            <a:pPr algn="ctr"/>
            <a:r>
              <a:rPr lang="ja-JP" altLang="en-US" sz="900" dirty="0" smtClean="0">
                <a:latin typeface="ＭＳ ゴシック" panose="020B0609070205080204" pitchFamily="49" charset="-128"/>
                <a:ea typeface="ＭＳ ゴシック" panose="020B0609070205080204" pitchFamily="49" charset="-128"/>
              </a:rPr>
              <a:t>意見交換会</a:t>
            </a:r>
            <a:endParaRPr lang="en-US" altLang="ja-JP" sz="900" dirty="0">
              <a:latin typeface="ＭＳ ゴシック" panose="020B0609070205080204" pitchFamily="49" charset="-128"/>
              <a:ea typeface="ＭＳ ゴシック" panose="020B0609070205080204" pitchFamily="49" charset="-128"/>
            </a:endParaRPr>
          </a:p>
        </p:txBody>
      </p:sp>
      <p:sp>
        <p:nvSpPr>
          <p:cNvPr id="98" name="テキスト ボックス 97"/>
          <p:cNvSpPr txBox="1"/>
          <p:nvPr/>
        </p:nvSpPr>
        <p:spPr>
          <a:xfrm>
            <a:off x="4585891" y="2837536"/>
            <a:ext cx="922213" cy="234571"/>
          </a:xfrm>
          <a:prstGeom prst="rect">
            <a:avLst/>
          </a:prstGeom>
          <a:solidFill>
            <a:sysClr val="window" lastClr="FFFFFF"/>
          </a:solidFill>
          <a:ln w="25400" cap="flat" cmpd="sng" algn="ctr">
            <a:solidFill>
              <a:srgbClr val="5C92B5"/>
            </a:solidFill>
            <a:prstDash val="solid"/>
          </a:ln>
          <a:effectLst/>
        </p:spPr>
        <p:txBody>
          <a:bodyPr lIns="0" tIns="0" rIns="0" bIns="0" anchor="ctr"/>
          <a:lstStyle>
            <a:defPPr>
              <a:defRPr lang="ja-JP"/>
            </a:defPPr>
            <a:lvl1pPr algn="ctr" fontAlgn="auto">
              <a:spcBef>
                <a:spcPts val="0"/>
              </a:spcBef>
              <a:spcAft>
                <a:spcPts val="0"/>
              </a:spcAft>
              <a:defRPr kumimoji="0" sz="1400"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b="1" dirty="0" smtClean="0"/>
              <a:t>現地</a:t>
            </a:r>
            <a:r>
              <a:rPr lang="ja-JP" altLang="en-US" sz="1200" b="1" dirty="0"/>
              <a:t>調査</a:t>
            </a:r>
            <a:endParaRPr lang="en-US" altLang="ja-JP" sz="1200" b="1" dirty="0"/>
          </a:p>
        </p:txBody>
      </p:sp>
      <p:pic>
        <p:nvPicPr>
          <p:cNvPr id="99" name="Picture 2" descr="C:\Users\saeki\Dropbox\0.災害廃棄物処理計画関連業務　共有フォルダ\平成28年度（補正繰越）大規模災害時における災害廃棄物処理計画策定モデル業務（中国地方）\5.現地調査\1004備後・福山\20171004福山尾道現地調査 写真\福山市箕沖埋立地、リサイクルプラザ\DSC_0786圧縮済.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7543" y="2761044"/>
            <a:ext cx="1897377" cy="1261756"/>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5" descr="C:\Users\saeki\Dropbox\0.災害廃棄物処理計画関連業務　共有フォルダ\平成28年度（補正繰越）大規模災害時における災害廃棄物処理計画策定モデル業務（中国地方）\5.現地調査\1004備後・福山\20171004福山尾道現地調査 写真\尾道市クリーンセンター\DSC_0864圧縮済.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0272" y="4055580"/>
            <a:ext cx="1914648" cy="1273241"/>
          </a:xfrm>
          <a:prstGeom prst="rect">
            <a:avLst/>
          </a:prstGeom>
          <a:noFill/>
          <a:extLst>
            <a:ext uri="{909E8E84-426E-40DD-AFC4-6F175D3DCCD1}">
              <a14:hiddenFill xmlns:a14="http://schemas.microsoft.com/office/drawing/2010/main">
                <a:solidFill>
                  <a:srgbClr val="FFFFFF"/>
                </a:solidFill>
              </a14:hiddenFill>
            </a:ext>
          </a:extLst>
        </p:spPr>
      </p:pic>
      <p:sp>
        <p:nvSpPr>
          <p:cNvPr id="103" name="テキスト ボックス 102"/>
          <p:cNvSpPr txBox="1"/>
          <p:nvPr/>
        </p:nvSpPr>
        <p:spPr>
          <a:xfrm>
            <a:off x="4499992" y="3073854"/>
            <a:ext cx="2567706" cy="3631763"/>
          </a:xfrm>
          <a:prstGeom prst="rect">
            <a:avLst/>
          </a:prstGeom>
          <a:noFill/>
        </p:spPr>
        <p:txBody>
          <a:bodyPr wrap="square" rtlCol="0">
            <a:spAutoFit/>
          </a:bodyPr>
          <a:lstStyle/>
          <a:p>
            <a:r>
              <a:rPr lang="ja-JP" altLang="en-US" sz="1000" dirty="0" smtClean="0">
                <a:latin typeface="ＭＳ Ｐゴシック" panose="020B0600070205080204" pitchFamily="50" charset="-128"/>
                <a:ea typeface="ＭＳ Ｐゴシック" panose="020B0600070205080204" pitchFamily="50" charset="-128"/>
              </a:rPr>
              <a:t>　モデル事業対象地域内の廃棄物処理施設、仮置場候補地、港湾等の現地調査を実施</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（広島県側の現地調査対象）</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r>
              <a:rPr lang="en-US" altLang="ja-JP" sz="1000" dirty="0" smtClean="0">
                <a:latin typeface="ＭＳ Ｐゴシック" panose="020B0600070205080204" pitchFamily="50" charset="-128"/>
                <a:ea typeface="ＭＳ Ｐゴシック" panose="020B0600070205080204" pitchFamily="50" charset="-128"/>
              </a:rPr>
              <a:t>RDF</a:t>
            </a:r>
            <a:r>
              <a:rPr lang="ja-JP" altLang="en-US" sz="1000" dirty="0" smtClean="0">
                <a:latin typeface="ＭＳ Ｐゴシック" panose="020B0600070205080204" pitchFamily="50" charset="-128"/>
                <a:ea typeface="ＭＳ Ｐゴシック" panose="020B0600070205080204" pitchFamily="50" charset="-128"/>
              </a:rPr>
              <a:t>化施設、</a:t>
            </a:r>
            <a:r>
              <a:rPr lang="en-US" altLang="ja-JP" sz="1000" dirty="0" smtClean="0">
                <a:latin typeface="ＭＳ Ｐゴシック" panose="020B0600070205080204" pitchFamily="50" charset="-128"/>
                <a:ea typeface="ＭＳ Ｐゴシック" panose="020B0600070205080204" pitchFamily="50" charset="-128"/>
              </a:rPr>
              <a:t>1</a:t>
            </a:r>
            <a:r>
              <a:rPr lang="ja-JP" altLang="en-US" sz="1000" dirty="0">
                <a:latin typeface="ＭＳ Ｐゴシック" panose="020B0600070205080204" pitchFamily="50" charset="-128"/>
                <a:ea typeface="ＭＳ Ｐゴシック" panose="020B0600070205080204" pitchFamily="50" charset="-128"/>
              </a:rPr>
              <a:t>箇</a:t>
            </a:r>
            <a:r>
              <a:rPr lang="ja-JP" altLang="en-US" sz="1000" dirty="0" smtClean="0">
                <a:latin typeface="ＭＳ Ｐゴシック" panose="020B0600070205080204" pitchFamily="50" charset="-128"/>
                <a:ea typeface="ＭＳ Ｐゴシック" panose="020B0600070205080204" pitchFamily="50" charset="-128"/>
              </a:rPr>
              <a:t>所</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r>
              <a:rPr lang="en-US" altLang="ja-JP" sz="1000" dirty="0" smtClean="0">
                <a:latin typeface="ＭＳ Ｐゴシック" panose="020B0600070205080204" pitchFamily="50" charset="-128"/>
                <a:ea typeface="ＭＳ Ｐゴシック" panose="020B0600070205080204" pitchFamily="50" charset="-128"/>
              </a:rPr>
              <a:t>RDF</a:t>
            </a:r>
            <a:r>
              <a:rPr lang="ja-JP" altLang="en-US" sz="1000" dirty="0" smtClean="0">
                <a:latin typeface="ＭＳ Ｐゴシック" panose="020B0600070205080204" pitchFamily="50" charset="-128"/>
                <a:ea typeface="ＭＳ Ｐゴシック" panose="020B0600070205080204" pitchFamily="50" charset="-128"/>
              </a:rPr>
              <a:t>焼却施設、</a:t>
            </a:r>
            <a:r>
              <a:rPr lang="en-US" altLang="ja-JP" sz="1000" dirty="0" smtClean="0">
                <a:latin typeface="ＭＳ Ｐゴシック" panose="020B0600070205080204" pitchFamily="50" charset="-128"/>
                <a:ea typeface="ＭＳ Ｐゴシック" panose="020B0600070205080204" pitchFamily="50" charset="-128"/>
              </a:rPr>
              <a:t>1</a:t>
            </a:r>
            <a:r>
              <a:rPr lang="ja-JP" altLang="en-US" sz="1000" dirty="0" smtClean="0">
                <a:latin typeface="ＭＳ Ｐゴシック" panose="020B0600070205080204" pitchFamily="50" charset="-128"/>
                <a:ea typeface="ＭＳ Ｐゴシック" panose="020B0600070205080204" pitchFamily="50" charset="-128"/>
              </a:rPr>
              <a:t>箇所</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ごみ焼却施設、</a:t>
            </a:r>
            <a:r>
              <a:rPr lang="en-US" altLang="ja-JP" sz="1000" dirty="0" smtClean="0">
                <a:latin typeface="ＭＳ Ｐゴシック" panose="020B0600070205080204" pitchFamily="50" charset="-128"/>
                <a:ea typeface="ＭＳ Ｐゴシック" panose="020B0600070205080204" pitchFamily="50" charset="-128"/>
              </a:rPr>
              <a:t>3</a:t>
            </a:r>
            <a:r>
              <a:rPr lang="ja-JP" altLang="en-US" sz="1000" dirty="0" smtClean="0">
                <a:latin typeface="ＭＳ Ｐゴシック" panose="020B0600070205080204" pitchFamily="50" charset="-128"/>
                <a:ea typeface="ＭＳ Ｐゴシック" panose="020B0600070205080204" pitchFamily="50" charset="-128"/>
              </a:rPr>
              <a:t>箇所</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最終処分場、</a:t>
            </a:r>
            <a:r>
              <a:rPr lang="en-US" altLang="ja-JP" sz="1000" dirty="0" smtClean="0">
                <a:latin typeface="ＭＳ Ｐゴシック" panose="020B0600070205080204" pitchFamily="50" charset="-128"/>
                <a:ea typeface="ＭＳ Ｐゴシック" panose="020B0600070205080204" pitchFamily="50" charset="-128"/>
              </a:rPr>
              <a:t>2</a:t>
            </a:r>
            <a:r>
              <a:rPr lang="ja-JP" altLang="en-US" sz="1000" dirty="0" smtClean="0">
                <a:latin typeface="ＭＳ Ｐゴシック" panose="020B0600070205080204" pitchFamily="50" charset="-128"/>
                <a:ea typeface="ＭＳ Ｐゴシック" panose="020B0600070205080204" pitchFamily="50" charset="-128"/>
              </a:rPr>
              <a:t>箇所</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リサイクル工場、</a:t>
            </a:r>
            <a:r>
              <a:rPr lang="en-US" altLang="ja-JP" sz="1000" dirty="0" smtClean="0">
                <a:latin typeface="ＭＳ Ｐゴシック" panose="020B0600070205080204" pitchFamily="50" charset="-128"/>
                <a:ea typeface="ＭＳ Ｐゴシック" panose="020B0600070205080204" pitchFamily="50" charset="-128"/>
              </a:rPr>
              <a:t>1</a:t>
            </a:r>
            <a:r>
              <a:rPr lang="ja-JP" altLang="en-US" sz="1000" dirty="0" smtClean="0">
                <a:latin typeface="ＭＳ Ｐゴシック" panose="020B0600070205080204" pitchFamily="50" charset="-128"/>
                <a:ea typeface="ＭＳ Ｐゴシック" panose="020B0600070205080204" pitchFamily="50" charset="-128"/>
              </a:rPr>
              <a:t>箇所</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（岡山県側の現地調査対象）</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仮置場候補地、</a:t>
            </a:r>
            <a:r>
              <a:rPr lang="en-US" altLang="ja-JP" sz="1000" dirty="0" smtClean="0">
                <a:latin typeface="ＭＳ Ｐゴシック" panose="020B0600070205080204" pitchFamily="50" charset="-128"/>
                <a:ea typeface="ＭＳ Ｐゴシック" panose="020B0600070205080204" pitchFamily="50" charset="-128"/>
              </a:rPr>
              <a:t>2</a:t>
            </a:r>
            <a:r>
              <a:rPr lang="ja-JP" altLang="en-US" sz="1000" dirty="0" smtClean="0">
                <a:latin typeface="ＭＳ Ｐゴシック" panose="020B0600070205080204" pitchFamily="50" charset="-128"/>
                <a:ea typeface="ＭＳ Ｐゴシック" panose="020B0600070205080204" pitchFamily="50" charset="-128"/>
              </a:rPr>
              <a:t>箇所</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ごみ焼却施設、</a:t>
            </a:r>
            <a:r>
              <a:rPr lang="en-US" altLang="ja-JP" sz="1000" dirty="0" smtClean="0">
                <a:latin typeface="ＭＳ Ｐゴシック" panose="020B0600070205080204" pitchFamily="50" charset="-128"/>
                <a:ea typeface="ＭＳ Ｐゴシック" panose="020B0600070205080204" pitchFamily="50" charset="-128"/>
              </a:rPr>
              <a:t>2</a:t>
            </a:r>
            <a:r>
              <a:rPr lang="ja-JP" altLang="en-US" sz="1000" dirty="0" smtClean="0">
                <a:latin typeface="ＭＳ Ｐゴシック" panose="020B0600070205080204" pitchFamily="50" charset="-128"/>
                <a:ea typeface="ＭＳ Ｐゴシック" panose="020B0600070205080204" pitchFamily="50" charset="-128"/>
              </a:rPr>
              <a:t>箇所</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最終処分場、</a:t>
            </a:r>
            <a:r>
              <a:rPr lang="en-US" altLang="ja-JP" sz="1000" dirty="0" smtClean="0">
                <a:latin typeface="ＭＳ Ｐゴシック" panose="020B0600070205080204" pitchFamily="50" charset="-128"/>
                <a:ea typeface="ＭＳ Ｐゴシック" panose="020B0600070205080204" pitchFamily="50" charset="-128"/>
              </a:rPr>
              <a:t>1</a:t>
            </a:r>
            <a:r>
              <a:rPr lang="ja-JP" altLang="en-US" sz="1000" dirty="0" smtClean="0">
                <a:latin typeface="ＭＳ Ｐゴシック" panose="020B0600070205080204" pitchFamily="50" charset="-128"/>
                <a:ea typeface="ＭＳ Ｐゴシック" panose="020B0600070205080204" pitchFamily="50" charset="-128"/>
              </a:rPr>
              <a:t>箇所</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し尿処理施設、</a:t>
            </a:r>
            <a:r>
              <a:rPr lang="en-US" altLang="ja-JP" sz="1000" dirty="0" smtClean="0">
                <a:latin typeface="ＭＳ Ｐゴシック" panose="020B0600070205080204" pitchFamily="50" charset="-128"/>
                <a:ea typeface="ＭＳ Ｐゴシック" panose="020B0600070205080204" pitchFamily="50" charset="-128"/>
              </a:rPr>
              <a:t>1</a:t>
            </a:r>
            <a:r>
              <a:rPr lang="ja-JP" altLang="en-US" sz="1000" dirty="0" smtClean="0">
                <a:latin typeface="ＭＳ Ｐゴシック" panose="020B0600070205080204" pitchFamily="50" charset="-128"/>
                <a:ea typeface="ＭＳ Ｐゴシック" panose="020B0600070205080204" pitchFamily="50" charset="-128"/>
              </a:rPr>
              <a:t>箇所</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リサイクル工場、</a:t>
            </a:r>
            <a:r>
              <a:rPr lang="en-US" altLang="ja-JP" sz="1000" dirty="0" smtClean="0">
                <a:latin typeface="ＭＳ Ｐゴシック" panose="020B0600070205080204" pitchFamily="50" charset="-128"/>
                <a:ea typeface="ＭＳ Ｐゴシック" panose="020B0600070205080204" pitchFamily="50" charset="-128"/>
              </a:rPr>
              <a:t>1</a:t>
            </a:r>
            <a:r>
              <a:rPr lang="ja-JP" altLang="en-US" sz="1000" dirty="0" smtClean="0">
                <a:latin typeface="ＭＳ Ｐゴシック" panose="020B0600070205080204" pitchFamily="50" charset="-128"/>
                <a:ea typeface="ＭＳ Ｐゴシック" panose="020B0600070205080204" pitchFamily="50" charset="-128"/>
              </a:rPr>
              <a:t>箇所</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港湾（平成</a:t>
            </a:r>
            <a:r>
              <a:rPr lang="en-US" altLang="ja-JP" sz="1000" dirty="0" smtClean="0">
                <a:latin typeface="ＭＳ Ｐゴシック" panose="020B0600070205080204" pitchFamily="50" charset="-128"/>
                <a:ea typeface="ＭＳ Ｐゴシック" panose="020B0600070205080204" pitchFamily="50" charset="-128"/>
              </a:rPr>
              <a:t>16</a:t>
            </a:r>
            <a:r>
              <a:rPr lang="ja-JP" altLang="en-US" sz="1000" dirty="0" smtClean="0">
                <a:latin typeface="ＭＳ Ｐゴシック" panose="020B0600070205080204" pitchFamily="50" charset="-128"/>
                <a:ea typeface="ＭＳ Ｐゴシック" panose="020B0600070205080204" pitchFamily="50" charset="-128"/>
              </a:rPr>
              <a:t>年高潮被災場所）</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171450">
              <a:buFont typeface="Arial" panose="020B0604020202020204" pitchFamily="34" charset="0"/>
              <a:buChar char="•"/>
            </a:pP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（チェック項目）</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仮置場候補地</a:t>
            </a:r>
            <a:endParaRPr lang="en-US" altLang="ja-JP" sz="1000" dirty="0" smtClean="0">
              <a:latin typeface="ＭＳ Ｐゴシック" panose="020B0600070205080204" pitchFamily="50" charset="-128"/>
              <a:ea typeface="ＭＳ Ｐゴシック" panose="020B0600070205080204" pitchFamily="50" charset="-128"/>
            </a:endParaRPr>
          </a:p>
          <a:p>
            <a:pPr marL="266700" indent="-85725">
              <a:buFont typeface="Wingdings" panose="05000000000000000000" pitchFamily="2" charset="2"/>
              <a:buChar char="Ø"/>
            </a:pPr>
            <a:r>
              <a:rPr lang="ja-JP" altLang="en-US" sz="1000" dirty="0" smtClean="0">
                <a:latin typeface="ＭＳ Ｐゴシック" panose="020B0600070205080204" pitchFamily="50" charset="-128"/>
                <a:ea typeface="ＭＳ Ｐゴシック" panose="020B0600070205080204" pitchFamily="50" charset="-128"/>
              </a:rPr>
              <a:t>所有者、面積、接続道路幅、周辺の土地利用、輸送ルート、等</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廃棄物処理施設</a:t>
            </a:r>
            <a:endParaRPr lang="en-US" altLang="ja-JP" sz="1000" dirty="0" smtClean="0">
              <a:latin typeface="ＭＳ Ｐゴシック" panose="020B0600070205080204" pitchFamily="50" charset="-128"/>
              <a:ea typeface="ＭＳ Ｐゴシック" panose="020B0600070205080204" pitchFamily="50" charset="-128"/>
            </a:endParaRPr>
          </a:p>
          <a:p>
            <a:pPr marL="361950" indent="-171450">
              <a:buFont typeface="Wingdings" panose="05000000000000000000" pitchFamily="2" charset="2"/>
              <a:buChar char="Ø"/>
            </a:pPr>
            <a:r>
              <a:rPr lang="ja-JP" altLang="en-US" sz="1000" dirty="0" smtClean="0">
                <a:latin typeface="ＭＳ Ｐゴシック" panose="020B0600070205080204" pitchFamily="50" charset="-128"/>
                <a:ea typeface="ＭＳ Ｐゴシック" panose="020B0600070205080204" pitchFamily="50" charset="-128"/>
              </a:rPr>
              <a:t>耐震対策の有無、インフラ依存度、非常時のアクセス、等</a:t>
            </a:r>
            <a:endParaRPr lang="en-US" altLang="ja-JP" sz="1000" dirty="0" smtClean="0">
              <a:latin typeface="ＭＳ Ｐゴシック" panose="020B0600070205080204" pitchFamily="50" charset="-128"/>
              <a:ea typeface="ＭＳ Ｐゴシック" panose="020B0600070205080204" pitchFamily="50" charset="-128"/>
            </a:endParaRPr>
          </a:p>
        </p:txBody>
      </p:sp>
      <p:pic>
        <p:nvPicPr>
          <p:cNvPr id="106" name="Picture 11" descr="C:\Users\saeki\Dropbox\0.災害廃棄物処理計画関連業務　共有フォルダ\平成28年度（補正繰越）大規模災害時における災害廃棄物処理計画策定モデル業務（中国地方）\5.現地調査\1003備後・井原笠岡\写真\写真・福池\１井原クリーンセンター\CIMG1897.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21990" y="5353332"/>
            <a:ext cx="1109957" cy="1244374"/>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0" descr="C:\Users\saeki\Dropbox\0.災害廃棄物処理計画関連業務　共有フォルダ\平成28年度（補正繰越）大規模災害時における災害廃棄物処理計画策定モデル業務（中国地方）\5.現地調査\1003備後・井原笠岡\写真\写真・福池\１井原クリーンセンター\CIMG1909.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20273" y="5358911"/>
            <a:ext cx="936104" cy="1248138"/>
          </a:xfrm>
          <a:prstGeom prst="rect">
            <a:avLst/>
          </a:prstGeom>
          <a:noFill/>
          <a:extLst>
            <a:ext uri="{909E8E84-426E-40DD-AFC4-6F175D3DCCD1}">
              <a14:hiddenFill xmlns:a14="http://schemas.microsoft.com/office/drawing/2010/main">
                <a:solidFill>
                  <a:srgbClr val="FFFFFF"/>
                </a:solidFill>
              </a14:hiddenFill>
            </a:ext>
          </a:extLst>
        </p:spPr>
      </p:pic>
      <p:sp>
        <p:nvSpPr>
          <p:cNvPr id="108" name="テキスト ボックス 107"/>
          <p:cNvSpPr txBox="1"/>
          <p:nvPr/>
        </p:nvSpPr>
        <p:spPr>
          <a:xfrm>
            <a:off x="7037543" y="6558869"/>
            <a:ext cx="1873544" cy="230832"/>
          </a:xfrm>
          <a:prstGeom prst="rect">
            <a:avLst/>
          </a:prstGeom>
          <a:noFill/>
          <a:ln w="19050">
            <a:noFill/>
          </a:ln>
        </p:spPr>
        <p:txBody>
          <a:bodyPr wrap="square" rtlCol="0">
            <a:spAutoFit/>
          </a:bodyPr>
          <a:lstStyle/>
          <a:p>
            <a:pPr algn="ctr"/>
            <a:r>
              <a:rPr lang="ja-JP" altLang="en-US" sz="900" dirty="0" smtClean="0">
                <a:latin typeface="ＭＳ ゴシック" panose="020B0609070205080204" pitchFamily="49" charset="-128"/>
                <a:ea typeface="ＭＳ ゴシック" panose="020B0609070205080204" pitchFamily="49" charset="-128"/>
              </a:rPr>
              <a:t>現地調査</a:t>
            </a:r>
            <a:endParaRPr lang="en-US" altLang="ja-JP" sz="900" dirty="0">
              <a:latin typeface="ＭＳ ゴシック" panose="020B0609070205080204" pitchFamily="49" charset="-128"/>
              <a:ea typeface="ＭＳ ゴシック" panose="020B0609070205080204" pitchFamily="49" charset="-128"/>
            </a:endParaRPr>
          </a:p>
        </p:txBody>
      </p:sp>
      <p:sp>
        <p:nvSpPr>
          <p:cNvPr id="2" name="正方形/長方形 1"/>
          <p:cNvSpPr/>
          <p:nvPr/>
        </p:nvSpPr>
        <p:spPr>
          <a:xfrm>
            <a:off x="-2602825" y="1047452"/>
            <a:ext cx="2577357" cy="1938992"/>
          </a:xfrm>
          <a:prstGeom prst="rect">
            <a:avLst/>
          </a:prstGeom>
        </p:spPr>
        <p:txBody>
          <a:bodyPr wrap="square">
            <a:spAutoFit/>
          </a:bodyPr>
          <a:lstStyle/>
          <a:p>
            <a:r>
              <a:rPr lang="ja-JP" altLang="en-US" sz="1200" dirty="0" smtClean="0">
                <a:latin typeface="ＭＳ Ｐゴシック" panose="020B0600070205080204" pitchFamily="50" charset="-128"/>
              </a:rPr>
              <a:t>・読み方</a:t>
            </a:r>
            <a:endParaRPr lang="en-US" altLang="ja-JP" sz="1200" dirty="0" smtClean="0">
              <a:latin typeface="ＭＳ Ｐゴシック" panose="020B0600070205080204" pitchFamily="50" charset="-128"/>
            </a:endParaRPr>
          </a:p>
          <a:p>
            <a:endParaRPr lang="en-US" altLang="ja-JP" sz="1200" dirty="0" smtClean="0">
              <a:latin typeface="ＭＳ Ｐゴシック" panose="020B0600070205080204" pitchFamily="50" charset="-128"/>
            </a:endParaRPr>
          </a:p>
          <a:p>
            <a:r>
              <a:rPr lang="ja-JP" altLang="en-US" sz="1200" dirty="0" smtClean="0"/>
              <a:t>三原市（みはらし）</a:t>
            </a:r>
            <a:endParaRPr lang="en-US" altLang="ja-JP" sz="1200" dirty="0" smtClean="0"/>
          </a:p>
          <a:p>
            <a:r>
              <a:rPr lang="ja-JP" altLang="en-US" sz="1200" dirty="0" smtClean="0"/>
              <a:t>府中市（ふちゅうし）</a:t>
            </a:r>
            <a:endParaRPr lang="en-US" altLang="ja-JP" sz="1200" dirty="0" smtClean="0"/>
          </a:p>
          <a:p>
            <a:r>
              <a:rPr lang="ja-JP" altLang="en-US" sz="1200" dirty="0"/>
              <a:t>神石</a:t>
            </a:r>
            <a:r>
              <a:rPr lang="ja-JP" altLang="en-US" sz="1200" dirty="0" smtClean="0"/>
              <a:t>高原町（じんせきこうげんちょう）</a:t>
            </a:r>
            <a:endParaRPr lang="en-US" altLang="ja-JP" sz="1200" dirty="0" smtClean="0"/>
          </a:p>
          <a:p>
            <a:r>
              <a:rPr lang="ja-JP" altLang="en-US" sz="1200" dirty="0" smtClean="0"/>
              <a:t>世羅町（せらちょう）</a:t>
            </a:r>
            <a:endParaRPr lang="en-US" altLang="ja-JP" sz="1200" dirty="0"/>
          </a:p>
          <a:p>
            <a:r>
              <a:rPr lang="ja-JP" altLang="en-US" sz="1200" dirty="0" smtClean="0"/>
              <a:t>井原市（いばらし）</a:t>
            </a:r>
            <a:endParaRPr lang="en-US" altLang="ja-JP" sz="1200" dirty="0" smtClean="0"/>
          </a:p>
          <a:p>
            <a:r>
              <a:rPr lang="ja-JP" altLang="en-US" sz="1200" dirty="0" smtClean="0"/>
              <a:t>浅口市（あさくちし）</a:t>
            </a:r>
            <a:endParaRPr lang="en-US" altLang="ja-JP" sz="1200" dirty="0" smtClean="0"/>
          </a:p>
          <a:p>
            <a:r>
              <a:rPr lang="ja-JP" altLang="en-US" sz="1200" dirty="0" smtClean="0"/>
              <a:t>里庄町（さとしょうちょう）</a:t>
            </a:r>
            <a:endParaRPr lang="en-US" altLang="ja-JP" sz="1200" dirty="0" smtClean="0"/>
          </a:p>
          <a:p>
            <a:r>
              <a:rPr lang="ja-JP" altLang="en-US" sz="1200" dirty="0" smtClean="0"/>
              <a:t>矢掛町（やかげちょう）</a:t>
            </a:r>
            <a:endParaRPr lang="en-US" altLang="ja-JP" sz="1200" dirty="0" smtClean="0"/>
          </a:p>
        </p:txBody>
      </p:sp>
      <p:sp>
        <p:nvSpPr>
          <p:cNvPr id="3" name="スライド番号プレースホルダー 2"/>
          <p:cNvSpPr>
            <a:spLocks noGrp="1"/>
          </p:cNvSpPr>
          <p:nvPr>
            <p:ph type="sldNum" sz="quarter" idx="12"/>
          </p:nvPr>
        </p:nvSpPr>
        <p:spPr/>
        <p:txBody>
          <a:bodyPr/>
          <a:lstStyle/>
          <a:p>
            <a:pPr>
              <a:defRPr/>
            </a:pPr>
            <a:fld id="{E5639386-BC39-46D1-B58D-D2700174091D}" type="slidenum">
              <a:rPr lang="ja-JP" altLang="en-US" smtClean="0"/>
              <a:pPr>
                <a:defRPr/>
              </a:pPr>
              <a:t>8</a:t>
            </a:fld>
            <a:endParaRPr lang="ja-JP" altLang="en-US"/>
          </a:p>
        </p:txBody>
      </p:sp>
    </p:spTree>
    <p:extLst>
      <p:ext uri="{BB962C8B-B14F-4D97-AF65-F5344CB8AC3E}">
        <p14:creationId xmlns:p14="http://schemas.microsoft.com/office/powerpoint/2010/main" val="18267935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22"/>
          <p:cNvSpPr txBox="1"/>
          <p:nvPr/>
        </p:nvSpPr>
        <p:spPr>
          <a:xfrm>
            <a:off x="243166" y="3463116"/>
            <a:ext cx="2240602" cy="253916"/>
          </a:xfrm>
          <a:prstGeom prst="rect">
            <a:avLst/>
          </a:prstGeom>
          <a:noFill/>
        </p:spPr>
        <p:txBody>
          <a:bodyPr wrap="square" rtlCol="0">
            <a:spAutoFit/>
          </a:bodyPr>
          <a:lstStyle/>
          <a:p>
            <a:r>
              <a:rPr lang="ja-JP" altLang="en-US" sz="1000" dirty="0" smtClean="0">
                <a:latin typeface="ＭＳ Ｐゴシック" panose="020B0600070205080204" pitchFamily="50" charset="-128"/>
                <a:ea typeface="ＭＳ Ｐゴシック" panose="020B0600070205080204" pitchFamily="50" charset="-128"/>
              </a:rPr>
              <a:t>災害廃棄物発生量＝約</a:t>
            </a:r>
            <a:r>
              <a:rPr lang="en-US" altLang="ja-JP" sz="1000" dirty="0" smtClean="0">
                <a:latin typeface="ＭＳ Ｐゴシック" panose="020B0600070205080204" pitchFamily="50" charset="-128"/>
                <a:ea typeface="ＭＳ Ｐゴシック" panose="020B0600070205080204" pitchFamily="50" charset="-128"/>
              </a:rPr>
              <a:t>300</a:t>
            </a:r>
            <a:r>
              <a:rPr lang="ja-JP" altLang="en-US" sz="1000" dirty="0" smtClean="0">
                <a:latin typeface="ＭＳ Ｐゴシック" panose="020B0600070205080204" pitchFamily="50" charset="-128"/>
                <a:ea typeface="ＭＳ Ｐゴシック" panose="020B0600070205080204" pitchFamily="50" charset="-128"/>
              </a:rPr>
              <a:t>万トン</a:t>
            </a:r>
            <a:endParaRPr lang="en-US" altLang="ja-JP" sz="1000" dirty="0">
              <a:latin typeface="ＭＳ Ｐゴシック" panose="020B0600070205080204" pitchFamily="50" charset="-128"/>
              <a:ea typeface="ＭＳ Ｐゴシック" panose="020B0600070205080204" pitchFamily="50" charset="-128"/>
            </a:endParaRPr>
          </a:p>
        </p:txBody>
      </p:sp>
      <p:sp>
        <p:nvSpPr>
          <p:cNvPr id="13" name="正方形/長方形 12"/>
          <p:cNvSpPr>
            <a:spLocks/>
          </p:cNvSpPr>
          <p:nvPr/>
        </p:nvSpPr>
        <p:spPr>
          <a:xfrm>
            <a:off x="107504" y="1077053"/>
            <a:ext cx="4446588" cy="5699379"/>
          </a:xfrm>
          <a:prstGeom prst="rect">
            <a:avLst/>
          </a:prstGeom>
          <a:noFill/>
          <a:ln w="25400" cap="flat" cmpd="sng" algn="ctr">
            <a:solidFill>
              <a:srgbClr val="438086"/>
            </a:solidFill>
            <a:prstDash val="solid"/>
          </a:ln>
          <a:effectLst/>
        </p:spPr>
        <p:txBody>
          <a:bodyPr lIns="0" tIns="0" rIns="0" bIns="0" anchor="ctr"/>
          <a:lstStyle/>
          <a:p>
            <a:pPr algn="ctr" eaLnBrk="1" fontAlgn="auto" hangingPunct="1">
              <a:spcBef>
                <a:spcPts val="0"/>
              </a:spcBef>
              <a:spcAft>
                <a:spcPts val="0"/>
              </a:spcAft>
              <a:defRPr/>
            </a:pPr>
            <a:endParaRPr kumimoji="0" lang="ja-JP" altLang="en-US" kern="0" dirty="0">
              <a:solidFill>
                <a:sysClr val="windowText" lastClr="000000"/>
              </a:solidFill>
              <a:latin typeface="Cambria"/>
              <a:ea typeface="メイリオ"/>
              <a:cs typeface="メイリオ" pitchFamily="50" charset="-128"/>
            </a:endParaRPr>
          </a:p>
        </p:txBody>
      </p:sp>
      <p:sp>
        <p:nvSpPr>
          <p:cNvPr id="11" name="正方形/長方形 10"/>
          <p:cNvSpPr>
            <a:spLocks/>
          </p:cNvSpPr>
          <p:nvPr/>
        </p:nvSpPr>
        <p:spPr>
          <a:xfrm>
            <a:off x="4552004" y="1077053"/>
            <a:ext cx="4446588" cy="5699379"/>
          </a:xfrm>
          <a:prstGeom prst="rect">
            <a:avLst/>
          </a:prstGeom>
          <a:noFill/>
          <a:ln w="25400" cap="flat" cmpd="sng" algn="ctr">
            <a:solidFill>
              <a:srgbClr val="438086"/>
            </a:solidFill>
            <a:prstDash val="solid"/>
          </a:ln>
          <a:effectLst/>
        </p:spPr>
        <p:txBody>
          <a:bodyPr lIns="0" tIns="0" rIns="0" bIns="0" anchor="ctr"/>
          <a:lstStyle/>
          <a:p>
            <a:pPr algn="ctr" eaLnBrk="1" fontAlgn="auto" hangingPunct="1">
              <a:spcBef>
                <a:spcPts val="0"/>
              </a:spcBef>
              <a:spcAft>
                <a:spcPts val="0"/>
              </a:spcAft>
              <a:defRPr/>
            </a:pPr>
            <a:endParaRPr kumimoji="0" lang="ja-JP" altLang="en-US" kern="0" dirty="0">
              <a:solidFill>
                <a:sysClr val="windowText" lastClr="000000"/>
              </a:solidFill>
              <a:latin typeface="Cambria"/>
              <a:ea typeface="メイリオ"/>
              <a:cs typeface="メイリオ" pitchFamily="50" charset="-128"/>
            </a:endParaRPr>
          </a:p>
        </p:txBody>
      </p:sp>
      <p:sp>
        <p:nvSpPr>
          <p:cNvPr id="5" name="テキスト ボックス 4"/>
          <p:cNvSpPr txBox="1"/>
          <p:nvPr/>
        </p:nvSpPr>
        <p:spPr>
          <a:xfrm>
            <a:off x="0" y="-1321"/>
            <a:ext cx="9133612" cy="461665"/>
          </a:xfrm>
          <a:prstGeom prst="rect">
            <a:avLst/>
          </a:prstGeom>
          <a:gradFill rotWithShape="1">
            <a:gsLst>
              <a:gs pos="0">
                <a:srgbClr val="5C92B5">
                  <a:shade val="51000"/>
                  <a:satMod val="130000"/>
                </a:srgbClr>
              </a:gs>
              <a:gs pos="80000">
                <a:srgbClr val="5C92B5">
                  <a:shade val="93000"/>
                  <a:satMod val="130000"/>
                </a:srgbClr>
              </a:gs>
              <a:gs pos="100000">
                <a:srgbClr val="5C92B5">
                  <a:shade val="94000"/>
                  <a:satMod val="135000"/>
                </a:srgbClr>
              </a:gs>
            </a:gsLst>
            <a:lin ang="16200000" scaled="0"/>
          </a:gradFill>
          <a:ln w="9525" cap="flat" cmpd="sng" algn="ctr">
            <a:solidFill>
              <a:srgbClr val="5C92B5">
                <a:shade val="95000"/>
                <a:satMod val="105000"/>
              </a:srgbClr>
            </a:solidFill>
            <a:prstDash val="solid"/>
          </a:ln>
          <a:effectLst>
            <a:outerShdw blurRad="40000" dist="23000" dir="5400000" rotWithShape="0">
              <a:srgbClr val="000000">
                <a:alpha val="35000"/>
              </a:srgbClr>
            </a:outerShdw>
          </a:effectLst>
        </p:spPr>
        <p:txBody>
          <a:bodyPr lIns="0" tIns="0" rIns="0" bIns="0" anchor="ctr"/>
          <a:lstStyle>
            <a:defPPr>
              <a:defRPr lang="ja-JP"/>
            </a:defPPr>
            <a:lvl1pPr fontAlgn="auto">
              <a:spcBef>
                <a:spcPts val="0"/>
              </a:spcBef>
              <a:spcAft>
                <a:spcPts val="0"/>
              </a:spcAft>
              <a:defRPr sz="2400" b="1">
                <a:solidFill>
                  <a:schemeClr val="bg1"/>
                </a:solidFill>
                <a:latin typeface="Calibri" panose="020F0502020204030204" pitchFamily="34" charset="0"/>
                <a:ea typeface="ＭＳ Ｐゴシック" panose="020B0600070205080204"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pPr algn="ctr"/>
            <a:r>
              <a:rPr lang="ja-JP" altLang="en-US" sz="2000" dirty="0" smtClean="0"/>
              <a:t>平成２９年度</a:t>
            </a:r>
            <a:r>
              <a:rPr lang="ja-JP" altLang="en-US" sz="2000" dirty="0"/>
              <a:t>災害廃棄物処理計画策定モデル事業</a:t>
            </a:r>
            <a:r>
              <a:rPr lang="ja-JP" altLang="en-US" sz="2000" dirty="0" smtClean="0"/>
              <a:t>（兵庫県淡路地域）</a:t>
            </a:r>
            <a:r>
              <a:rPr lang="ja-JP" altLang="en-US" sz="2000" dirty="0"/>
              <a:t>　</a:t>
            </a:r>
            <a:endParaRPr lang="en-US" altLang="ja-JP" sz="2000" dirty="0"/>
          </a:p>
        </p:txBody>
      </p:sp>
      <p:sp>
        <p:nvSpPr>
          <p:cNvPr id="12" name="テキスト ボックス 11"/>
          <p:cNvSpPr txBox="1"/>
          <p:nvPr/>
        </p:nvSpPr>
        <p:spPr>
          <a:xfrm>
            <a:off x="152179" y="3229062"/>
            <a:ext cx="1971549" cy="234571"/>
          </a:xfrm>
          <a:prstGeom prst="rect">
            <a:avLst/>
          </a:prstGeom>
          <a:solidFill>
            <a:sysClr val="window" lastClr="FFFFFF"/>
          </a:solidFill>
          <a:ln w="25400" cap="flat" cmpd="sng" algn="ctr">
            <a:solidFill>
              <a:srgbClr val="5C92B5"/>
            </a:solidFill>
            <a:prstDash val="solid"/>
          </a:ln>
          <a:effectLst/>
        </p:spPr>
        <p:txBody>
          <a:bodyPr lIns="0" tIns="0" rIns="0" bIns="0" anchor="ctr"/>
          <a:lstStyle>
            <a:defPPr>
              <a:defRPr lang="ja-JP"/>
            </a:defPPr>
            <a:lvl1pPr algn="ctr" fontAlgn="auto">
              <a:spcBef>
                <a:spcPts val="0"/>
              </a:spcBef>
              <a:spcAft>
                <a:spcPts val="0"/>
              </a:spcAft>
              <a:defRPr kumimoji="0" sz="1400"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b="1" dirty="0" smtClean="0"/>
              <a:t>災害廃棄物発生量</a:t>
            </a:r>
            <a:r>
              <a:rPr lang="ja-JP" altLang="en-US" sz="1200" b="1" dirty="0"/>
              <a:t>の</a:t>
            </a:r>
            <a:r>
              <a:rPr lang="ja-JP" altLang="en-US" sz="1200" b="1" dirty="0" smtClean="0"/>
              <a:t>推計値</a:t>
            </a:r>
            <a:endParaRPr lang="en-US" altLang="ja-JP" sz="1200" b="1" dirty="0"/>
          </a:p>
        </p:txBody>
      </p:sp>
      <p:sp>
        <p:nvSpPr>
          <p:cNvPr id="17" name="テキスト ボックス 16"/>
          <p:cNvSpPr txBox="1"/>
          <p:nvPr/>
        </p:nvSpPr>
        <p:spPr>
          <a:xfrm>
            <a:off x="4594346" y="5160969"/>
            <a:ext cx="1768890" cy="212247"/>
          </a:xfrm>
          <a:prstGeom prst="rect">
            <a:avLst/>
          </a:prstGeom>
          <a:solidFill>
            <a:sysClr val="window" lastClr="FFFFFF"/>
          </a:solidFill>
          <a:ln w="25400" cap="flat" cmpd="sng" algn="ctr">
            <a:solidFill>
              <a:srgbClr val="5C92B5"/>
            </a:solidFill>
            <a:prstDash val="solid"/>
          </a:ln>
          <a:effectLst/>
        </p:spPr>
        <p:txBody>
          <a:bodyPr lIns="0" tIns="0" rIns="0" bIns="0" anchor="ctr"/>
          <a:lstStyle>
            <a:defPPr>
              <a:defRPr lang="ja-JP"/>
            </a:defPPr>
            <a:lvl1pPr algn="ctr" fontAlgn="auto">
              <a:spcBef>
                <a:spcPts val="0"/>
              </a:spcBef>
              <a:spcAft>
                <a:spcPts val="0"/>
              </a:spcAft>
              <a:defRPr kumimoji="0" sz="1600" b="1"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dirty="0" smtClean="0"/>
              <a:t>搬出港湾の代替拠点</a:t>
            </a:r>
            <a:endParaRPr lang="en-US" altLang="ja-JP" sz="1200" dirty="0"/>
          </a:p>
        </p:txBody>
      </p:sp>
      <p:sp>
        <p:nvSpPr>
          <p:cNvPr id="15" name="テキスト ボックス 14"/>
          <p:cNvSpPr txBox="1"/>
          <p:nvPr/>
        </p:nvSpPr>
        <p:spPr>
          <a:xfrm>
            <a:off x="107504" y="2342649"/>
            <a:ext cx="2100962" cy="861774"/>
          </a:xfrm>
          <a:prstGeom prst="rect">
            <a:avLst/>
          </a:prstGeom>
          <a:noFill/>
          <a:ln w="19050">
            <a:noFill/>
          </a:ln>
        </p:spPr>
        <p:txBody>
          <a:bodyPr wrap="square" rtlCol="0">
            <a:spAutoFit/>
          </a:bodyPr>
          <a:lstStyle/>
          <a:p>
            <a:r>
              <a:rPr lang="ja-JP" altLang="en-US" sz="1000" dirty="0" smtClean="0">
                <a:latin typeface="ＭＳ Ｐゴシック" panose="020B0600070205080204" pitchFamily="50" charset="-128"/>
                <a:ea typeface="ＭＳ Ｐゴシック" panose="020B0600070205080204" pitchFamily="50" charset="-128"/>
              </a:rPr>
              <a:t>・南海トラフ巨大地震</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a:latin typeface="ＭＳ Ｐゴシック" panose="020B0600070205080204" pitchFamily="50" charset="-128"/>
                <a:ea typeface="ＭＳ Ｐゴシック" panose="020B0600070205080204" pitchFamily="50" charset="-128"/>
              </a:rPr>
              <a:t>　　</a:t>
            </a:r>
            <a:r>
              <a:rPr lang="ja-JP" altLang="en-US" sz="1000" dirty="0" smtClean="0">
                <a:latin typeface="ＭＳ Ｐゴシック" panose="020B0600070205080204" pitchFamily="50" charset="-128"/>
                <a:ea typeface="ＭＳ Ｐゴシック" panose="020B0600070205080204" pitchFamily="50" charset="-128"/>
              </a:rPr>
              <a:t>最大震度：</a:t>
            </a:r>
            <a:r>
              <a:rPr lang="en-US" altLang="ja-JP" sz="1000" dirty="0" smtClean="0">
                <a:latin typeface="ＭＳ Ｐゴシック" panose="020B0600070205080204" pitchFamily="50" charset="-128"/>
                <a:ea typeface="ＭＳ Ｐゴシック" panose="020B0600070205080204" pitchFamily="50" charset="-128"/>
              </a:rPr>
              <a:t>7</a:t>
            </a:r>
          </a:p>
          <a:p>
            <a:r>
              <a:rPr lang="ja-JP" altLang="en-US" sz="1000" dirty="0">
                <a:latin typeface="ＭＳ Ｐゴシック" panose="020B0600070205080204" pitchFamily="50" charset="-128"/>
                <a:ea typeface="ＭＳ Ｐゴシック" panose="020B0600070205080204" pitchFamily="50" charset="-128"/>
              </a:rPr>
              <a:t>　</a:t>
            </a:r>
            <a:r>
              <a:rPr lang="ja-JP" altLang="en-US" sz="1000" dirty="0" smtClean="0">
                <a:latin typeface="ＭＳ Ｐゴシック" panose="020B0600070205080204" pitchFamily="50" charset="-128"/>
                <a:ea typeface="ＭＳ Ｐゴシック" panose="020B0600070205080204" pitchFamily="50" charset="-128"/>
              </a:rPr>
              <a:t>　全壊棟数：約</a:t>
            </a:r>
            <a:r>
              <a:rPr lang="en-US" altLang="ja-JP" sz="1000" dirty="0" smtClean="0">
                <a:latin typeface="ＭＳ Ｐゴシック" panose="020B0600070205080204" pitchFamily="50" charset="-128"/>
                <a:ea typeface="ＭＳ Ｐゴシック" panose="020B0600070205080204" pitchFamily="50" charset="-128"/>
              </a:rPr>
              <a:t>20,000</a:t>
            </a:r>
            <a:r>
              <a:rPr lang="ja-JP" altLang="en-US" sz="1000" dirty="0" smtClean="0">
                <a:latin typeface="ＭＳ Ｐゴシック" panose="020B0600070205080204" pitchFamily="50" charset="-128"/>
                <a:ea typeface="ＭＳ Ｐゴシック" panose="020B0600070205080204" pitchFamily="50" charset="-128"/>
              </a:rPr>
              <a:t>棟</a:t>
            </a:r>
            <a:endParaRPr lang="en-US" altLang="ja-JP" sz="1000" dirty="0" smtClean="0">
              <a:latin typeface="ＭＳ Ｐゴシック" panose="020B0600070205080204" pitchFamily="50" charset="-128"/>
              <a:ea typeface="ＭＳ Ｐゴシック" panose="020B0600070205080204" pitchFamily="50" charset="-128"/>
            </a:endParaRPr>
          </a:p>
          <a:p>
            <a:r>
              <a:rPr lang="en-US" altLang="ja-JP" sz="1000" dirty="0" smtClean="0">
                <a:latin typeface="ＭＳ Ｐゴシック" panose="020B0600070205080204" pitchFamily="50" charset="-128"/>
                <a:ea typeface="ＭＳ Ｐゴシック" panose="020B0600070205080204" pitchFamily="50" charset="-128"/>
              </a:rPr>
              <a:t>※</a:t>
            </a:r>
            <a:r>
              <a:rPr lang="ja-JP" altLang="en-US" sz="1000" dirty="0" smtClean="0">
                <a:latin typeface="ＭＳ Ｐゴシック" panose="020B0600070205080204" pitchFamily="50" charset="-128"/>
                <a:ea typeface="ＭＳ Ｐゴシック" panose="020B0600070205080204" pitchFamily="50" charset="-128"/>
              </a:rPr>
              <a:t>「兵庫県南海トラフ巨大地震津波被害想定（平成</a:t>
            </a:r>
            <a:r>
              <a:rPr lang="en-US" altLang="ja-JP" sz="1000" dirty="0" smtClean="0">
                <a:latin typeface="ＭＳ Ｐゴシック" panose="020B0600070205080204" pitchFamily="50" charset="-128"/>
                <a:ea typeface="ＭＳ Ｐゴシック" panose="020B0600070205080204" pitchFamily="50" charset="-128"/>
              </a:rPr>
              <a:t>26</a:t>
            </a:r>
            <a:r>
              <a:rPr lang="ja-JP" altLang="en-US" sz="1000" dirty="0" smtClean="0">
                <a:latin typeface="ＭＳ Ｐゴシック" panose="020B0600070205080204" pitchFamily="50" charset="-128"/>
                <a:ea typeface="ＭＳ Ｐゴシック" panose="020B0600070205080204" pitchFamily="50" charset="-128"/>
              </a:rPr>
              <a:t>年</a:t>
            </a:r>
            <a:r>
              <a:rPr lang="en-US" altLang="ja-JP" sz="1000" dirty="0" smtClean="0">
                <a:latin typeface="ＭＳ Ｐゴシック" panose="020B0600070205080204" pitchFamily="50" charset="-128"/>
                <a:ea typeface="ＭＳ Ｐゴシック" panose="020B0600070205080204" pitchFamily="50" charset="-128"/>
              </a:rPr>
              <a:t>9</a:t>
            </a:r>
            <a:r>
              <a:rPr lang="ja-JP" altLang="en-US" sz="1000" dirty="0" smtClean="0">
                <a:latin typeface="ＭＳ Ｐゴシック" panose="020B0600070205080204" pitchFamily="50" charset="-128"/>
                <a:ea typeface="ＭＳ Ｐゴシック" panose="020B0600070205080204" pitchFamily="50" charset="-128"/>
              </a:rPr>
              <a:t>月）より</a:t>
            </a:r>
            <a:endParaRPr lang="en-US" altLang="ja-JP" sz="1000" dirty="0">
              <a:latin typeface="ＭＳ Ｐゴシック" panose="020B0600070205080204" pitchFamily="50" charset="-128"/>
              <a:ea typeface="ＭＳ Ｐゴシック" panose="020B0600070205080204" pitchFamily="50" charset="-128"/>
            </a:endParaRPr>
          </a:p>
        </p:txBody>
      </p:sp>
      <p:sp>
        <p:nvSpPr>
          <p:cNvPr id="19" name="テキスト ボックス 18"/>
          <p:cNvSpPr txBox="1"/>
          <p:nvPr/>
        </p:nvSpPr>
        <p:spPr>
          <a:xfrm>
            <a:off x="136627" y="2081634"/>
            <a:ext cx="756481" cy="258693"/>
          </a:xfrm>
          <a:prstGeom prst="rect">
            <a:avLst/>
          </a:prstGeom>
          <a:solidFill>
            <a:sysClr val="window" lastClr="FFFFFF"/>
          </a:solidFill>
          <a:ln w="25400" cap="flat" cmpd="sng" algn="ctr">
            <a:solidFill>
              <a:srgbClr val="5C92B5"/>
            </a:solidFill>
            <a:prstDash val="solid"/>
          </a:ln>
          <a:effectLst/>
        </p:spPr>
        <p:txBody>
          <a:bodyPr lIns="0" tIns="0" rIns="0" bIns="0" anchor="ctr"/>
          <a:lstStyle>
            <a:defPPr>
              <a:defRPr lang="ja-JP"/>
            </a:defPPr>
            <a:lvl1pPr algn="ctr" fontAlgn="auto">
              <a:spcBef>
                <a:spcPts val="0"/>
              </a:spcBef>
              <a:spcAft>
                <a:spcPts val="0"/>
              </a:spcAft>
              <a:defRPr kumimoji="0" sz="1600" b="1"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dirty="0" smtClean="0"/>
              <a:t>被害想定</a:t>
            </a:r>
            <a:endParaRPr lang="en-US" altLang="ja-JP" sz="1200" dirty="0"/>
          </a:p>
        </p:txBody>
      </p:sp>
      <p:sp>
        <p:nvSpPr>
          <p:cNvPr id="25" name="テキスト ボックス 24"/>
          <p:cNvSpPr txBox="1"/>
          <p:nvPr/>
        </p:nvSpPr>
        <p:spPr>
          <a:xfrm>
            <a:off x="115817" y="524232"/>
            <a:ext cx="8891086" cy="523220"/>
          </a:xfrm>
          <a:prstGeom prst="rect">
            <a:avLst/>
          </a:prstGeom>
          <a:solidFill>
            <a:schemeClr val="bg1"/>
          </a:solidFill>
          <a:ln w="38100">
            <a:solidFill>
              <a:srgbClr val="00CC66"/>
            </a:solidFill>
          </a:ln>
        </p:spPr>
        <p:txBody>
          <a:bodyPr wrap="square" rtlCol="0">
            <a:spAutoFit/>
          </a:bodyPr>
          <a:lstStyle/>
          <a:p>
            <a:r>
              <a:rPr lang="ja-JP" altLang="en-US" sz="1400" b="1" dirty="0" smtClean="0">
                <a:latin typeface="メイリオ" panose="020B0604030504040204" pitchFamily="50" charset="-128"/>
                <a:ea typeface="メイリオ" panose="020B0604030504040204" pitchFamily="50" charset="-128"/>
              </a:rPr>
              <a:t>　南海トラフ巨大地震</a:t>
            </a:r>
            <a:r>
              <a:rPr lang="ja-JP" altLang="en-US" sz="1400" b="1" dirty="0">
                <a:latin typeface="メイリオ" panose="020B0604030504040204" pitchFamily="50" charset="-128"/>
                <a:ea typeface="メイリオ" panose="020B0604030504040204" pitchFamily="50" charset="-128"/>
              </a:rPr>
              <a:t>で</a:t>
            </a:r>
            <a:r>
              <a:rPr lang="ja-JP" altLang="en-US" sz="1400" b="1" dirty="0" smtClean="0">
                <a:latin typeface="メイリオ" panose="020B0604030504040204" pitchFamily="50" charset="-128"/>
                <a:ea typeface="メイリオ" panose="020B0604030504040204" pitchFamily="50" charset="-128"/>
              </a:rPr>
              <a:t>発生する災害廃棄物については島外処理が必要なため、災害廃棄物の船舶輸送に関する検討を実施。本モデル事業の検討成果を活用し、平成</a:t>
            </a:r>
            <a:r>
              <a:rPr lang="en-US" altLang="ja-JP" sz="1400" b="1" dirty="0" smtClean="0">
                <a:latin typeface="メイリオ" panose="020B0604030504040204" pitchFamily="50" charset="-128"/>
                <a:ea typeface="メイリオ" panose="020B0604030504040204" pitchFamily="50" charset="-128"/>
              </a:rPr>
              <a:t>29</a:t>
            </a:r>
            <a:r>
              <a:rPr lang="ja-JP" altLang="en-US" sz="1400" b="1" dirty="0" smtClean="0">
                <a:latin typeface="メイリオ" panose="020B0604030504040204" pitchFamily="50" charset="-128"/>
                <a:ea typeface="メイリオ" panose="020B0604030504040204" pitchFamily="50" charset="-128"/>
              </a:rPr>
              <a:t>年度末に災害廃棄物処理計画を策定予定。</a:t>
            </a:r>
            <a:endParaRPr lang="en-US" altLang="ja-JP" sz="1400" b="1" dirty="0" smtClean="0">
              <a:latin typeface="メイリオ" panose="020B0604030504040204" pitchFamily="50" charset="-128"/>
              <a:ea typeface="メイリオ" panose="020B0604030504040204" pitchFamily="50" charset="-128"/>
            </a:endParaRPr>
          </a:p>
        </p:txBody>
      </p:sp>
      <p:sp>
        <p:nvSpPr>
          <p:cNvPr id="28" name="テキスト ボックス 27"/>
          <p:cNvSpPr txBox="1"/>
          <p:nvPr/>
        </p:nvSpPr>
        <p:spPr>
          <a:xfrm>
            <a:off x="4591910" y="1117807"/>
            <a:ext cx="1276233" cy="222381"/>
          </a:xfrm>
          <a:prstGeom prst="rect">
            <a:avLst/>
          </a:prstGeom>
          <a:solidFill>
            <a:sysClr val="window" lastClr="FFFFFF"/>
          </a:solidFill>
          <a:ln w="25400" cap="flat" cmpd="sng" algn="ctr">
            <a:solidFill>
              <a:srgbClr val="5C92B5"/>
            </a:solidFill>
            <a:prstDash val="solid"/>
          </a:ln>
          <a:effectLst/>
        </p:spPr>
        <p:txBody>
          <a:bodyPr lIns="0" tIns="0" rIns="0" bIns="0" anchor="ctr"/>
          <a:lstStyle>
            <a:defPPr>
              <a:defRPr lang="ja-JP"/>
            </a:defPPr>
            <a:lvl1pPr algn="ctr" fontAlgn="auto">
              <a:spcBef>
                <a:spcPts val="0"/>
              </a:spcBef>
              <a:spcAft>
                <a:spcPts val="0"/>
              </a:spcAft>
              <a:defRPr kumimoji="0" sz="1600" b="1"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dirty="0" smtClean="0"/>
              <a:t>利用可能な船種</a:t>
            </a:r>
            <a:endParaRPr lang="en-US" altLang="ja-JP" sz="1200" dirty="0"/>
          </a:p>
        </p:txBody>
      </p:sp>
      <p:pic>
        <p:nvPicPr>
          <p:cNvPr id="2" name="図 1"/>
          <p:cNvPicPr>
            <a:picLocks noChangeAspect="1"/>
          </p:cNvPicPr>
          <p:nvPr/>
        </p:nvPicPr>
        <p:blipFill rotWithShape="1">
          <a:blip r:embed="rId2"/>
          <a:srcRect t="3176" b="7889"/>
          <a:stretch/>
        </p:blipFill>
        <p:spPr>
          <a:xfrm>
            <a:off x="2323663" y="1115112"/>
            <a:ext cx="2008941" cy="2016224"/>
          </a:xfrm>
          <a:prstGeom prst="rect">
            <a:avLst/>
          </a:prstGeom>
        </p:spPr>
      </p:pic>
      <p:pic>
        <p:nvPicPr>
          <p:cNvPr id="3" name="図 2"/>
          <p:cNvPicPr>
            <a:picLocks noChangeAspect="1"/>
          </p:cNvPicPr>
          <p:nvPr/>
        </p:nvPicPr>
        <p:blipFill>
          <a:blip r:embed="rId3"/>
          <a:stretch>
            <a:fillRect/>
          </a:stretch>
        </p:blipFill>
        <p:spPr>
          <a:xfrm>
            <a:off x="2123728" y="1700808"/>
            <a:ext cx="846638" cy="1171376"/>
          </a:xfrm>
          <a:prstGeom prst="rect">
            <a:avLst/>
          </a:prstGeom>
          <a:ln>
            <a:solidFill>
              <a:schemeClr val="tx1"/>
            </a:solidFill>
          </a:ln>
        </p:spPr>
      </p:pic>
      <p:sp>
        <p:nvSpPr>
          <p:cNvPr id="9" name="四角形吹き出し 8"/>
          <p:cNvSpPr/>
          <p:nvPr/>
        </p:nvSpPr>
        <p:spPr>
          <a:xfrm>
            <a:off x="2993574" y="1699157"/>
            <a:ext cx="1080000" cy="1432179"/>
          </a:xfrm>
          <a:prstGeom prst="wedgeRectCallout">
            <a:avLst>
              <a:gd name="adj1" fmla="val 66101"/>
              <a:gd name="adj2" fmla="val 4730"/>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4029803" y="2303520"/>
            <a:ext cx="589713" cy="215444"/>
          </a:xfrm>
          <a:prstGeom prst="rect">
            <a:avLst/>
          </a:prstGeom>
          <a:noFill/>
          <a:ln w="19050">
            <a:noFill/>
          </a:ln>
        </p:spPr>
        <p:txBody>
          <a:bodyPr wrap="square" rtlCol="0">
            <a:spAutoFit/>
          </a:bodyPr>
          <a:lstStyle/>
          <a:p>
            <a:pPr algn="r"/>
            <a:r>
              <a:rPr lang="ja-JP" altLang="en-US" sz="800" dirty="0" smtClean="0">
                <a:latin typeface="ＭＳ ゴシック" panose="020B0609070205080204" pitchFamily="49" charset="-128"/>
                <a:ea typeface="ＭＳ ゴシック" panose="020B0609070205080204" pitchFamily="49" charset="-128"/>
              </a:rPr>
              <a:t>淡路地域</a:t>
            </a:r>
            <a:endParaRPr lang="en-US" altLang="ja-JP" sz="800" dirty="0">
              <a:latin typeface="ＭＳ ゴシック" panose="020B0609070205080204" pitchFamily="49" charset="-128"/>
              <a:ea typeface="ＭＳ ゴシック" panose="020B0609070205080204" pitchFamily="49" charset="-128"/>
            </a:endParaRPr>
          </a:p>
        </p:txBody>
      </p:sp>
      <p:sp>
        <p:nvSpPr>
          <p:cNvPr id="24" name="テキスト ボックス 23"/>
          <p:cNvSpPr txBox="1"/>
          <p:nvPr/>
        </p:nvSpPr>
        <p:spPr>
          <a:xfrm>
            <a:off x="2530619" y="3131336"/>
            <a:ext cx="1974534" cy="230832"/>
          </a:xfrm>
          <a:prstGeom prst="rect">
            <a:avLst/>
          </a:prstGeom>
          <a:noFill/>
          <a:ln w="19050">
            <a:noFill/>
          </a:ln>
        </p:spPr>
        <p:txBody>
          <a:bodyPr wrap="square" rtlCol="0">
            <a:spAutoFit/>
          </a:bodyPr>
          <a:lstStyle/>
          <a:p>
            <a:r>
              <a:rPr lang="ja-JP" altLang="en-US" sz="900" dirty="0" smtClean="0">
                <a:latin typeface="ＭＳ ゴシック" panose="020B0609070205080204" pitchFamily="49" charset="-128"/>
                <a:ea typeface="ＭＳ ゴシック" panose="020B0609070205080204" pitchFamily="49" charset="-128"/>
              </a:rPr>
              <a:t>南海トラフ巨大地震の震度分布</a:t>
            </a:r>
            <a:endParaRPr lang="en-US" altLang="ja-JP" sz="900" dirty="0">
              <a:latin typeface="ＭＳ ゴシック" panose="020B0609070205080204" pitchFamily="49" charset="-128"/>
              <a:ea typeface="ＭＳ ゴシック" panose="020B0609070205080204" pitchFamily="49" charset="-128"/>
            </a:endParaRPr>
          </a:p>
        </p:txBody>
      </p:sp>
      <p:sp>
        <p:nvSpPr>
          <p:cNvPr id="40" name="テキスト ボックス 39"/>
          <p:cNvSpPr txBox="1"/>
          <p:nvPr/>
        </p:nvSpPr>
        <p:spPr>
          <a:xfrm>
            <a:off x="152179" y="4005064"/>
            <a:ext cx="963437" cy="234571"/>
          </a:xfrm>
          <a:prstGeom prst="rect">
            <a:avLst/>
          </a:prstGeom>
          <a:solidFill>
            <a:sysClr val="window" lastClr="FFFFFF"/>
          </a:solidFill>
          <a:ln w="25400" cap="flat" cmpd="sng" algn="ctr">
            <a:solidFill>
              <a:srgbClr val="5C92B5"/>
            </a:solidFill>
            <a:prstDash val="solid"/>
          </a:ln>
          <a:effectLst/>
        </p:spPr>
        <p:txBody>
          <a:bodyPr lIns="0" tIns="0" rIns="0" bIns="0" anchor="ctr"/>
          <a:lstStyle>
            <a:defPPr>
              <a:defRPr lang="ja-JP"/>
            </a:defPPr>
            <a:lvl1pPr algn="ctr" fontAlgn="auto">
              <a:spcBef>
                <a:spcPts val="0"/>
              </a:spcBef>
              <a:spcAft>
                <a:spcPts val="0"/>
              </a:spcAft>
              <a:defRPr kumimoji="0" sz="1400"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b="1" dirty="0" smtClean="0"/>
              <a:t>島外処理先</a:t>
            </a:r>
            <a:endParaRPr lang="en-US" altLang="ja-JP" sz="1200" b="1" dirty="0"/>
          </a:p>
        </p:txBody>
      </p:sp>
      <p:sp>
        <p:nvSpPr>
          <p:cNvPr id="41" name="テキスト ボックス 40"/>
          <p:cNvSpPr txBox="1"/>
          <p:nvPr/>
        </p:nvSpPr>
        <p:spPr>
          <a:xfrm>
            <a:off x="143111" y="1117511"/>
            <a:ext cx="756481" cy="258693"/>
          </a:xfrm>
          <a:prstGeom prst="rect">
            <a:avLst/>
          </a:prstGeom>
          <a:ln/>
        </p:spPr>
        <p:style>
          <a:lnRef idx="0">
            <a:schemeClr val="accent5"/>
          </a:lnRef>
          <a:fillRef idx="3">
            <a:schemeClr val="accent5"/>
          </a:fillRef>
          <a:effectRef idx="3">
            <a:schemeClr val="accent5"/>
          </a:effectRef>
          <a:fontRef idx="minor">
            <a:schemeClr val="lt1"/>
          </a:fontRef>
        </p:style>
        <p:txBody>
          <a:bodyPr lIns="0" tIns="0" rIns="0" bIns="0" anchor="ctr"/>
          <a:lstStyle>
            <a:defPPr>
              <a:defRPr lang="ja-JP"/>
            </a:defPPr>
            <a:lvl1pPr algn="ctr" fontAlgn="auto">
              <a:spcBef>
                <a:spcPts val="0"/>
              </a:spcBef>
              <a:spcAft>
                <a:spcPts val="0"/>
              </a:spcAft>
              <a:defRPr kumimoji="0" sz="1600" b="1"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dirty="0" smtClean="0">
                <a:solidFill>
                  <a:schemeClr val="bg1"/>
                </a:solidFill>
              </a:rPr>
              <a:t>基礎情報</a:t>
            </a:r>
            <a:endParaRPr lang="en-US" altLang="ja-JP" sz="1200" dirty="0">
              <a:solidFill>
                <a:schemeClr val="bg1"/>
              </a:solidFill>
            </a:endParaRPr>
          </a:p>
        </p:txBody>
      </p:sp>
      <p:sp>
        <p:nvSpPr>
          <p:cNvPr id="44" name="テキスト ボックス 43"/>
          <p:cNvSpPr txBox="1"/>
          <p:nvPr/>
        </p:nvSpPr>
        <p:spPr>
          <a:xfrm>
            <a:off x="152456" y="3717032"/>
            <a:ext cx="2547336" cy="258693"/>
          </a:xfrm>
          <a:prstGeom prst="rect">
            <a:avLst/>
          </a:prstGeom>
          <a:ln/>
        </p:spPr>
        <p:style>
          <a:lnRef idx="0">
            <a:schemeClr val="accent5"/>
          </a:lnRef>
          <a:fillRef idx="3">
            <a:schemeClr val="accent5"/>
          </a:fillRef>
          <a:effectRef idx="3">
            <a:schemeClr val="accent5"/>
          </a:effectRef>
          <a:fontRef idx="minor">
            <a:schemeClr val="lt1"/>
          </a:fontRef>
        </p:style>
        <p:txBody>
          <a:bodyPr lIns="0" tIns="0" rIns="0" bIns="0" anchor="ctr"/>
          <a:lstStyle>
            <a:defPPr>
              <a:defRPr lang="ja-JP"/>
            </a:defPPr>
            <a:lvl1pPr algn="ctr" fontAlgn="auto">
              <a:spcBef>
                <a:spcPts val="0"/>
              </a:spcBef>
              <a:spcAft>
                <a:spcPts val="0"/>
              </a:spcAft>
              <a:defRPr kumimoji="0" sz="1600" b="1"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dirty="0" smtClean="0">
                <a:solidFill>
                  <a:schemeClr val="bg1"/>
                </a:solidFill>
              </a:rPr>
              <a:t>災害廃棄物の船舶輸送に関する検討</a:t>
            </a:r>
            <a:endParaRPr lang="en-US" altLang="ja-JP" sz="1200" dirty="0">
              <a:solidFill>
                <a:schemeClr val="bg1"/>
              </a:solidFill>
            </a:endParaRPr>
          </a:p>
        </p:txBody>
      </p:sp>
      <p:sp>
        <p:nvSpPr>
          <p:cNvPr id="45" name="テキスト ボックス 44"/>
          <p:cNvSpPr txBox="1"/>
          <p:nvPr/>
        </p:nvSpPr>
        <p:spPr>
          <a:xfrm>
            <a:off x="82071" y="4207942"/>
            <a:ext cx="4403518" cy="553998"/>
          </a:xfrm>
          <a:prstGeom prst="rect">
            <a:avLst/>
          </a:prstGeom>
          <a:noFill/>
        </p:spPr>
        <p:txBody>
          <a:bodyPr wrap="square" rtlCol="0">
            <a:spAutoFit/>
          </a:bodyPr>
          <a:lstStyle/>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平時から船舶にて海上輸送する大阪湾広域臨海環境整備センター（大阪湾フェニックスセンター）を島外処理先の候補地に選定し、災害時の活用についてヒアリングを実施</a:t>
            </a:r>
            <a:endParaRPr lang="en-US" altLang="ja-JP" sz="1000" dirty="0" smtClean="0">
              <a:latin typeface="ＭＳ Ｐゴシック" panose="020B0600070205080204" pitchFamily="50" charset="-128"/>
              <a:ea typeface="ＭＳ Ｐゴシック" panose="020B0600070205080204" pitchFamily="50" charset="-128"/>
            </a:endParaRPr>
          </a:p>
        </p:txBody>
      </p:sp>
      <p:pic>
        <p:nvPicPr>
          <p:cNvPr id="16" name="図 15"/>
          <p:cNvPicPr>
            <a:picLocks noChangeAspect="1"/>
          </p:cNvPicPr>
          <p:nvPr/>
        </p:nvPicPr>
        <p:blipFill rotWithShape="1">
          <a:blip r:embed="rId4"/>
          <a:srcRect l="5689" b="6642"/>
          <a:stretch/>
        </p:blipFill>
        <p:spPr>
          <a:xfrm>
            <a:off x="1807703" y="4607196"/>
            <a:ext cx="2703320" cy="1989574"/>
          </a:xfrm>
          <a:prstGeom prst="rect">
            <a:avLst/>
          </a:prstGeom>
        </p:spPr>
      </p:pic>
      <p:sp>
        <p:nvSpPr>
          <p:cNvPr id="46" name="テキスト ボックス 45"/>
          <p:cNvSpPr txBox="1"/>
          <p:nvPr/>
        </p:nvSpPr>
        <p:spPr>
          <a:xfrm>
            <a:off x="2123727" y="6582544"/>
            <a:ext cx="2362852" cy="230832"/>
          </a:xfrm>
          <a:prstGeom prst="rect">
            <a:avLst/>
          </a:prstGeom>
          <a:noFill/>
          <a:ln w="19050">
            <a:noFill/>
          </a:ln>
        </p:spPr>
        <p:txBody>
          <a:bodyPr wrap="square" rtlCol="0">
            <a:spAutoFit/>
          </a:bodyPr>
          <a:lstStyle/>
          <a:p>
            <a:pPr algn="ctr"/>
            <a:r>
              <a:rPr lang="ja-JP" altLang="en-US" sz="900" dirty="0" smtClean="0">
                <a:latin typeface="ＭＳ ゴシック" panose="020B0609070205080204" pitchFamily="49" charset="-128"/>
                <a:ea typeface="ＭＳ ゴシック" panose="020B0609070205080204" pitchFamily="49" charset="-128"/>
              </a:rPr>
              <a:t>島外処理候補地（大阪湾ﾌｪﾆｯｸｽｾﾝﾀｰ）</a:t>
            </a:r>
            <a:endParaRPr lang="en-US" altLang="ja-JP" sz="900" dirty="0">
              <a:latin typeface="ＭＳ ゴシック" panose="020B0609070205080204" pitchFamily="49" charset="-128"/>
              <a:ea typeface="ＭＳ ゴシック" panose="020B0609070205080204" pitchFamily="49" charset="-128"/>
            </a:endParaRPr>
          </a:p>
        </p:txBody>
      </p:sp>
      <p:sp>
        <p:nvSpPr>
          <p:cNvPr id="20" name="テキスト ボックス 19"/>
          <p:cNvSpPr txBox="1"/>
          <p:nvPr/>
        </p:nvSpPr>
        <p:spPr>
          <a:xfrm>
            <a:off x="94471" y="4884256"/>
            <a:ext cx="1708262" cy="1785104"/>
          </a:xfrm>
          <a:prstGeom prst="rect">
            <a:avLst/>
          </a:prstGeom>
          <a:noFill/>
        </p:spPr>
        <p:txBody>
          <a:bodyPr wrap="square" rtlCol="0">
            <a:spAutoFit/>
          </a:bodyPr>
          <a:lstStyle/>
          <a:p>
            <a:r>
              <a:rPr lang="ja-JP" altLang="en-US" sz="1000" dirty="0" smtClean="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ヒアリング結果）</a:t>
            </a:r>
            <a:endParaRPr lang="en-US" altLang="ja-JP" sz="1000" dirty="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災害廃棄物の受入検討にあたっては、港湾管理者等との調整が不可欠</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焼却灰受入の可能性はあるが、再資源化物は別途受入先の検討が必要</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二次</a:t>
            </a:r>
            <a:r>
              <a:rPr lang="ja-JP" altLang="en-US" sz="1000" dirty="0">
                <a:latin typeface="ＭＳ Ｐゴシック" panose="020B0600070205080204" pitchFamily="50" charset="-128"/>
                <a:ea typeface="ＭＳ Ｐゴシック" panose="020B0600070205080204" pitchFamily="50" charset="-128"/>
              </a:rPr>
              <a:t>仮置場として活用する場合には、別途岸壁整備や通路整備が</a:t>
            </a:r>
            <a:r>
              <a:rPr lang="ja-JP" altLang="en-US" sz="1000" dirty="0" smtClean="0">
                <a:latin typeface="ＭＳ Ｐゴシック" panose="020B0600070205080204" pitchFamily="50" charset="-128"/>
                <a:ea typeface="ＭＳ Ｐゴシック" panose="020B0600070205080204" pitchFamily="50" charset="-128"/>
              </a:rPr>
              <a:t>必要</a:t>
            </a:r>
          </a:p>
          <a:p>
            <a:endParaRPr kumimoji="1" lang="ja-JP" altLang="en-US" sz="1000" dirty="0">
              <a:latin typeface="ＭＳ Ｐゴシック" panose="020B0600070205080204" pitchFamily="50" charset="-128"/>
              <a:ea typeface="ＭＳ Ｐゴシック" panose="020B0600070205080204" pitchFamily="50" charset="-128"/>
            </a:endParaRPr>
          </a:p>
        </p:txBody>
      </p:sp>
      <p:sp>
        <p:nvSpPr>
          <p:cNvPr id="47" name="テキスト ボックス 46"/>
          <p:cNvSpPr txBox="1"/>
          <p:nvPr/>
        </p:nvSpPr>
        <p:spPr>
          <a:xfrm>
            <a:off x="4569916" y="1331448"/>
            <a:ext cx="4403518" cy="415498"/>
          </a:xfrm>
          <a:prstGeom prst="rect">
            <a:avLst/>
          </a:prstGeom>
          <a:noFill/>
        </p:spPr>
        <p:txBody>
          <a:bodyPr wrap="square" rtlCol="0">
            <a:spAutoFit/>
          </a:bodyPr>
          <a:lstStyle/>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平時の搬出拠点港湾及び受入先候補地の大阪湾ﾌｪﾆｯｸｽｾﾝﾀｰの港湾施設を勘案し、利用可能な船種を調査して整理</a:t>
            </a:r>
            <a:endParaRPr lang="en-US" altLang="ja-JP" sz="1000" dirty="0" smtClean="0">
              <a:latin typeface="ＭＳ Ｐゴシック" panose="020B0600070205080204" pitchFamily="50" charset="-128"/>
              <a:ea typeface="ＭＳ Ｐゴシック" panose="020B0600070205080204" pitchFamily="50" charset="-128"/>
            </a:endParaRPr>
          </a:p>
        </p:txBody>
      </p:sp>
      <p:graphicFrame>
        <p:nvGraphicFramePr>
          <p:cNvPr id="21" name="表 20"/>
          <p:cNvGraphicFramePr>
            <a:graphicFrameLocks noGrp="1"/>
          </p:cNvGraphicFramePr>
          <p:nvPr>
            <p:extLst>
              <p:ext uri="{D42A27DB-BD31-4B8C-83A1-F6EECF244321}">
                <p14:modId xmlns:p14="http://schemas.microsoft.com/office/powerpoint/2010/main" val="383686257"/>
              </p:ext>
            </p:extLst>
          </p:nvPr>
        </p:nvGraphicFramePr>
        <p:xfrm>
          <a:off x="4620507" y="1922715"/>
          <a:ext cx="4327653" cy="3090461"/>
        </p:xfrm>
        <a:graphic>
          <a:graphicData uri="http://schemas.openxmlformats.org/drawingml/2006/table">
            <a:tbl>
              <a:tblPr firstRow="1" bandRow="1">
                <a:tableStyleId>{5940675A-B579-460E-94D1-54222C63F5DA}</a:tableStyleId>
              </a:tblPr>
              <a:tblGrid>
                <a:gridCol w="991621">
                  <a:extLst>
                    <a:ext uri="{9D8B030D-6E8A-4147-A177-3AD203B41FA5}">
                      <a16:colId xmlns:a16="http://schemas.microsoft.com/office/drawing/2014/main" val="3277978003"/>
                    </a:ext>
                  </a:extLst>
                </a:gridCol>
                <a:gridCol w="1296144">
                  <a:extLst>
                    <a:ext uri="{9D8B030D-6E8A-4147-A177-3AD203B41FA5}">
                      <a16:colId xmlns:a16="http://schemas.microsoft.com/office/drawing/2014/main" val="1417708548"/>
                    </a:ext>
                  </a:extLst>
                </a:gridCol>
                <a:gridCol w="2039888">
                  <a:extLst>
                    <a:ext uri="{9D8B030D-6E8A-4147-A177-3AD203B41FA5}">
                      <a16:colId xmlns:a16="http://schemas.microsoft.com/office/drawing/2014/main" val="1070449177"/>
                    </a:ext>
                  </a:extLst>
                </a:gridCol>
              </a:tblGrid>
              <a:tr h="286301">
                <a:tc>
                  <a:txBody>
                    <a:bodyPr/>
                    <a:lstStyle/>
                    <a:p>
                      <a:pPr algn="ctr"/>
                      <a:r>
                        <a:rPr kumimoji="1" lang="ja-JP" altLang="en-US" sz="1000" dirty="0" smtClean="0">
                          <a:latin typeface="ＭＳ Ｐゴシック" panose="020B0600070205080204" pitchFamily="50" charset="-128"/>
                          <a:ea typeface="ＭＳ Ｐゴシック" panose="020B0600070205080204" pitchFamily="50" charset="-128"/>
                        </a:rPr>
                        <a:t>船種</a:t>
                      </a:r>
                      <a:endParaRPr kumimoji="1" lang="ja-JP" altLang="en-US" sz="1000"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sz="1000" dirty="0" smtClean="0">
                          <a:latin typeface="ＭＳ Ｐゴシック" panose="020B0600070205080204" pitchFamily="50" charset="-128"/>
                          <a:ea typeface="ＭＳ Ｐゴシック" panose="020B0600070205080204" pitchFamily="50" charset="-128"/>
                        </a:rPr>
                        <a:t>船舶イメージ</a:t>
                      </a:r>
                      <a:endParaRPr kumimoji="1" lang="ja-JP" altLang="en-US" sz="1000" dirty="0">
                        <a:latin typeface="ＭＳ Ｐゴシック" panose="020B0600070205080204" pitchFamily="50" charset="-128"/>
                        <a:ea typeface="ＭＳ Ｐゴシック" panose="020B0600070205080204" pitchFamily="50" charset="-128"/>
                      </a:endParaRPr>
                    </a:p>
                  </a:txBody>
                  <a:tcPr/>
                </a:tc>
                <a:tc>
                  <a:txBody>
                    <a:bodyPr/>
                    <a:lstStyle/>
                    <a:p>
                      <a:pPr algn="ctr"/>
                      <a:r>
                        <a:rPr kumimoji="1" lang="ja-JP" altLang="en-US" sz="1000" dirty="0" smtClean="0">
                          <a:latin typeface="ＭＳ Ｐゴシック" panose="020B0600070205080204" pitchFamily="50" charset="-128"/>
                          <a:ea typeface="ＭＳ Ｐゴシック" panose="020B0600070205080204" pitchFamily="50" charset="-128"/>
                        </a:rPr>
                        <a:t>特徴</a:t>
                      </a:r>
                      <a:endParaRPr kumimoji="1" lang="ja-JP" altLang="en-US" sz="1000"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70565389"/>
                  </a:ext>
                </a:extLst>
              </a:tr>
              <a:tr h="650684">
                <a:tc>
                  <a:txBody>
                    <a:bodyPr/>
                    <a:lstStyle/>
                    <a:p>
                      <a:r>
                        <a:rPr kumimoji="1" lang="ja-JP" altLang="en-US" sz="1000" dirty="0" smtClean="0">
                          <a:latin typeface="ＭＳ Ｐゴシック" panose="020B0600070205080204" pitchFamily="50" charset="-128"/>
                          <a:ea typeface="ＭＳ Ｐゴシック" panose="020B0600070205080204" pitchFamily="50" charset="-128"/>
                        </a:rPr>
                        <a:t>ﾌﾟｯｼｬｰﾊﾞｰｼﾞ船</a:t>
                      </a:r>
                      <a:endParaRPr kumimoji="1" lang="ja-JP" altLang="en-US" sz="1000" dirty="0">
                        <a:latin typeface="ＭＳ Ｐゴシック" panose="020B0600070205080204" pitchFamily="50" charset="-128"/>
                        <a:ea typeface="ＭＳ Ｐゴシック" panose="020B0600070205080204" pitchFamily="50" charset="-128"/>
                      </a:endParaRPr>
                    </a:p>
                  </a:txBody>
                  <a:tcPr/>
                </a:tc>
                <a:tc>
                  <a:txBody>
                    <a:bodyPr/>
                    <a:lstStyle/>
                    <a:p>
                      <a:endParaRPr kumimoji="1" lang="en-US" altLang="ja-JP" sz="1000" dirty="0" smtClean="0">
                        <a:latin typeface="ＭＳ Ｐゴシック" panose="020B0600070205080204" pitchFamily="50" charset="-128"/>
                        <a:ea typeface="ＭＳ Ｐゴシック" panose="020B0600070205080204" pitchFamily="50" charset="-128"/>
                      </a:endParaRPr>
                    </a:p>
                    <a:p>
                      <a:endParaRPr kumimoji="1" lang="ja-JP" altLang="en-US" sz="1000" dirty="0">
                        <a:latin typeface="ＭＳ Ｐゴシック" panose="020B0600070205080204" pitchFamily="50" charset="-128"/>
                        <a:ea typeface="ＭＳ Ｐゴシック" panose="020B060007020508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latin typeface="ＭＳ Ｐゴシック" panose="020B0600070205080204" pitchFamily="50" charset="-128"/>
                          <a:ea typeface="ＭＳ Ｐゴシック" panose="020B0600070205080204" pitchFamily="50" charset="-128"/>
                        </a:rPr>
                        <a:t>（荷姿）ﾌﾚｺﾝﾊﾞｯｸ・ばら積</a:t>
                      </a:r>
                      <a:endParaRPr kumimoji="1" lang="en-US" altLang="ja-JP" sz="1000" dirty="0" smtClean="0">
                        <a:latin typeface="ＭＳ Ｐゴシック" panose="020B0600070205080204" pitchFamily="50" charset="-128"/>
                        <a:ea typeface="ＭＳ Ｐゴシック" panose="020B0600070205080204" pitchFamily="50" charset="-128"/>
                      </a:endParaRPr>
                    </a:p>
                    <a:p>
                      <a:r>
                        <a:rPr kumimoji="1" lang="ja-JP" altLang="en-US" sz="1000" dirty="0" smtClean="0">
                          <a:latin typeface="ＭＳ Ｐゴシック" panose="020B0600070205080204" pitchFamily="50" charset="-128"/>
                          <a:ea typeface="ＭＳ Ｐゴシック" panose="020B0600070205080204" pitchFamily="50" charset="-128"/>
                        </a:rPr>
                        <a:t>・大量輸送可能</a:t>
                      </a:r>
                      <a:endParaRPr kumimoji="1" lang="en-US" altLang="ja-JP" sz="1000" dirty="0" smtClean="0">
                        <a:latin typeface="ＭＳ Ｐゴシック" panose="020B0600070205080204" pitchFamily="50" charset="-128"/>
                        <a:ea typeface="ＭＳ Ｐゴシック" panose="020B0600070205080204" pitchFamily="50" charset="-128"/>
                      </a:endParaRPr>
                    </a:p>
                    <a:p>
                      <a:r>
                        <a:rPr kumimoji="1" lang="ja-JP" altLang="en-US" sz="1000" dirty="0" smtClean="0">
                          <a:latin typeface="ＭＳ Ｐゴシック" panose="020B0600070205080204" pitchFamily="50" charset="-128"/>
                          <a:ea typeface="ＭＳ Ｐゴシック" panose="020B0600070205080204" pitchFamily="50" charset="-128"/>
                        </a:rPr>
                        <a:t>・喫水が浅くても接岸可能</a:t>
                      </a:r>
                      <a:endParaRPr kumimoji="1" lang="en-US" altLang="ja-JP" sz="1000" dirty="0" smtClean="0">
                        <a:latin typeface="ＭＳ Ｐゴシック" panose="020B0600070205080204" pitchFamily="50" charset="-128"/>
                        <a:ea typeface="ＭＳ Ｐゴシック" panose="020B0600070205080204" pitchFamily="50" charset="-128"/>
                      </a:endParaRPr>
                    </a:p>
                    <a:p>
                      <a:r>
                        <a:rPr kumimoji="1" lang="ja-JP" altLang="en-US" sz="1000" dirty="0" smtClean="0">
                          <a:latin typeface="ＭＳ Ｐゴシック" panose="020B0600070205080204" pitchFamily="50" charset="-128"/>
                          <a:ea typeface="ＭＳ Ｐゴシック" panose="020B0600070205080204" pitchFamily="50" charset="-128"/>
                        </a:rPr>
                        <a:t>・基本的に荷揚げ施設が必要</a:t>
                      </a:r>
                      <a:endParaRPr kumimoji="1" lang="ja-JP" altLang="en-US" sz="1000"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2991016592"/>
                  </a:ext>
                </a:extLst>
              </a:tr>
              <a:tr h="630750">
                <a:tc>
                  <a:txBody>
                    <a:bodyPr/>
                    <a:lstStyle/>
                    <a:p>
                      <a:r>
                        <a:rPr kumimoji="1" lang="ja-JP" altLang="en-US" sz="1000" dirty="0" smtClean="0">
                          <a:latin typeface="ＭＳ Ｐゴシック" panose="020B0600070205080204" pitchFamily="50" charset="-128"/>
                          <a:ea typeface="ＭＳ Ｐゴシック" panose="020B0600070205080204" pitchFamily="50" charset="-128"/>
                        </a:rPr>
                        <a:t>ばら積貨物船</a:t>
                      </a:r>
                      <a:endParaRPr kumimoji="1" lang="ja-JP" altLang="en-US" sz="1000" dirty="0">
                        <a:latin typeface="ＭＳ Ｐゴシック" panose="020B0600070205080204" pitchFamily="50" charset="-128"/>
                        <a:ea typeface="ＭＳ Ｐゴシック" panose="020B060007020508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dirty="0" smtClean="0">
                        <a:latin typeface="ＭＳ Ｐゴシック" panose="020B0600070205080204" pitchFamily="50" charset="-128"/>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dirty="0" smtClean="0">
                        <a:latin typeface="ＭＳ Ｐゴシック" panose="020B0600070205080204" pitchFamily="50" charset="-128"/>
                        <a:ea typeface="ＭＳ Ｐゴシック" panose="020B060007020508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latin typeface="ＭＳ Ｐゴシック" panose="020B0600070205080204" pitchFamily="50" charset="-128"/>
                          <a:ea typeface="ＭＳ Ｐゴシック" panose="020B0600070205080204" pitchFamily="50" charset="-128"/>
                        </a:rPr>
                        <a:t>（荷姿）ﾌﾚｺﾝﾊﾞｯｸ・ばら積</a:t>
                      </a:r>
                      <a:endParaRPr kumimoji="1" lang="en-US" altLang="ja-JP" sz="1000" dirty="0" smtClean="0">
                        <a:latin typeface="ＭＳ Ｐゴシック" panose="020B0600070205080204" pitchFamily="50" charset="-128"/>
                        <a:ea typeface="ＭＳ Ｐゴシック" panose="020B0600070205080204" pitchFamily="50" charset="-128"/>
                      </a:endParaRPr>
                    </a:p>
                    <a:p>
                      <a:r>
                        <a:rPr kumimoji="1" lang="ja-JP" altLang="en-US" sz="1000" dirty="0" smtClean="0">
                          <a:latin typeface="ＭＳ Ｐゴシック" panose="020B0600070205080204" pitchFamily="50" charset="-128"/>
                          <a:ea typeface="ＭＳ Ｐゴシック" panose="020B0600070205080204" pitchFamily="50" charset="-128"/>
                        </a:rPr>
                        <a:t>・大型船は荷揚げ施設が必要</a:t>
                      </a:r>
                      <a:endParaRPr kumimoji="1" lang="en-US" altLang="ja-JP" sz="1000" dirty="0" smtClean="0">
                        <a:latin typeface="ＭＳ Ｐゴシック" panose="020B0600070205080204" pitchFamily="50" charset="-128"/>
                        <a:ea typeface="ＭＳ Ｐゴシック" panose="020B0600070205080204" pitchFamily="50" charset="-128"/>
                      </a:endParaRPr>
                    </a:p>
                    <a:p>
                      <a:endParaRPr kumimoji="1" lang="en-US" altLang="ja-JP" sz="1000" dirty="0" smtClean="0">
                        <a:latin typeface="ＭＳ Ｐゴシック" panose="020B0600070205080204" pitchFamily="50" charset="-128"/>
                        <a:ea typeface="ＭＳ Ｐゴシック" panose="020B0600070205080204" pitchFamily="50" charset="-128"/>
                      </a:endParaRPr>
                    </a:p>
                    <a:p>
                      <a:endParaRPr kumimoji="1" lang="en-US" altLang="ja-JP" sz="1000" dirty="0" smtClean="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3463042199"/>
                  </a:ext>
                </a:extLst>
              </a:tr>
              <a:tr h="650684">
                <a:tc>
                  <a:txBody>
                    <a:bodyPr/>
                    <a:lstStyle/>
                    <a:p>
                      <a:r>
                        <a:rPr kumimoji="1" lang="ja-JP" altLang="en-US" sz="1000" dirty="0" smtClean="0">
                          <a:latin typeface="ＭＳ Ｐゴシック" panose="020B0600070205080204" pitchFamily="50" charset="-128"/>
                          <a:ea typeface="ＭＳ Ｐゴシック" panose="020B0600070205080204" pitchFamily="50" charset="-128"/>
                        </a:rPr>
                        <a:t>コンテナ船</a:t>
                      </a:r>
                      <a:endParaRPr kumimoji="1" lang="ja-JP" altLang="en-US" sz="1000" dirty="0">
                        <a:latin typeface="ＭＳ Ｐゴシック" panose="020B0600070205080204" pitchFamily="50" charset="-128"/>
                        <a:ea typeface="ＭＳ Ｐゴシック" panose="020B0600070205080204" pitchFamily="50" charset="-128"/>
                      </a:endParaRPr>
                    </a:p>
                  </a:txBody>
                  <a:tcPr/>
                </a:tc>
                <a:tc>
                  <a:txBody>
                    <a:bodyPr/>
                    <a:lstStyle/>
                    <a:p>
                      <a:endParaRPr kumimoji="1" lang="ja-JP" altLang="en-US" sz="1000" dirty="0">
                        <a:latin typeface="ＭＳ Ｐゴシック" panose="020B0600070205080204" pitchFamily="50" charset="-128"/>
                        <a:ea typeface="ＭＳ Ｐゴシック" panose="020B060007020508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latin typeface="ＭＳ Ｐゴシック" panose="020B0600070205080204" pitchFamily="50" charset="-128"/>
                          <a:ea typeface="ＭＳ Ｐゴシック" panose="020B0600070205080204" pitchFamily="50" charset="-128"/>
                        </a:rPr>
                        <a:t>（荷姿）専用ｺﾝﾃﾅ</a:t>
                      </a:r>
                      <a:r>
                        <a:rPr kumimoji="1" lang="en-US" altLang="ja-JP" sz="1000" dirty="0" smtClean="0">
                          <a:latin typeface="ＭＳ Ｐゴシック" panose="020B0600070205080204" pitchFamily="50" charset="-128"/>
                          <a:ea typeface="ＭＳ Ｐゴシック" panose="020B0600070205080204" pitchFamily="50" charset="-128"/>
                        </a:rPr>
                        <a:t/>
                      </a:r>
                      <a:br>
                        <a:rPr kumimoji="1" lang="en-US" altLang="ja-JP" sz="1000" dirty="0" smtClean="0">
                          <a:latin typeface="ＭＳ Ｐゴシック" panose="020B0600070205080204" pitchFamily="50" charset="-128"/>
                          <a:ea typeface="ＭＳ Ｐゴシック" panose="020B0600070205080204" pitchFamily="50" charset="-128"/>
                        </a:rPr>
                      </a:br>
                      <a:r>
                        <a:rPr kumimoji="1" lang="ja-JP" altLang="en-US" sz="1000" dirty="0" smtClean="0">
                          <a:latin typeface="ＭＳ Ｐゴシック" panose="020B0600070205080204" pitchFamily="50" charset="-128"/>
                          <a:ea typeface="ＭＳ Ｐゴシック" panose="020B0600070205080204" pitchFamily="50" charset="-128"/>
                        </a:rPr>
                        <a:t>・飛散防止措置が不要</a:t>
                      </a:r>
                      <a:endParaRPr kumimoji="1" lang="en-US" altLang="ja-JP" sz="1000" dirty="0" smtClean="0">
                        <a:latin typeface="ＭＳ Ｐゴシック" panose="020B0600070205080204" pitchFamily="50" charset="-128"/>
                        <a:ea typeface="ＭＳ Ｐゴシック" panose="020B0600070205080204" pitchFamily="50" charset="-128"/>
                      </a:endParaRPr>
                    </a:p>
                    <a:p>
                      <a:r>
                        <a:rPr kumimoji="1" lang="ja-JP" altLang="en-US" sz="1000" dirty="0" smtClean="0">
                          <a:latin typeface="ＭＳ Ｐゴシック" panose="020B0600070205080204" pitchFamily="50" charset="-128"/>
                          <a:ea typeface="ＭＳ Ｐゴシック" panose="020B0600070205080204" pitchFamily="50" charset="-128"/>
                        </a:rPr>
                        <a:t>・荷揚げ施設が必要で、接岸できる港が限られる</a:t>
                      </a:r>
                      <a:endParaRPr kumimoji="1" lang="ja-JP" altLang="en-US" sz="1000"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2441130565"/>
                  </a:ext>
                </a:extLst>
              </a:tr>
              <a:tr h="650684">
                <a:tc>
                  <a:txBody>
                    <a:bodyPr/>
                    <a:lstStyle/>
                    <a:p>
                      <a:r>
                        <a:rPr kumimoji="1" lang="en-US" altLang="ja-JP" sz="1000" dirty="0" smtClean="0">
                          <a:latin typeface="ＭＳ Ｐゴシック" panose="020B0600070205080204" pitchFamily="50" charset="-128"/>
                          <a:ea typeface="ＭＳ Ｐゴシック" panose="020B0600070205080204" pitchFamily="50" charset="-128"/>
                        </a:rPr>
                        <a:t>RORO</a:t>
                      </a:r>
                      <a:r>
                        <a:rPr kumimoji="1" lang="ja-JP" altLang="en-US" sz="1000" dirty="0" smtClean="0">
                          <a:latin typeface="ＭＳ Ｐゴシック" panose="020B0600070205080204" pitchFamily="50" charset="-128"/>
                          <a:ea typeface="ＭＳ Ｐゴシック" panose="020B0600070205080204" pitchFamily="50" charset="-128"/>
                        </a:rPr>
                        <a:t>船</a:t>
                      </a:r>
                      <a:endParaRPr kumimoji="1" lang="en-US" altLang="ja-JP" sz="1000" dirty="0" smtClean="0">
                        <a:latin typeface="ＭＳ Ｐゴシック" panose="020B0600070205080204" pitchFamily="50" charset="-128"/>
                        <a:ea typeface="ＭＳ Ｐゴシック" panose="020B0600070205080204" pitchFamily="50" charset="-128"/>
                      </a:endParaRPr>
                    </a:p>
                    <a:p>
                      <a:r>
                        <a:rPr kumimoji="1" lang="ja-JP" altLang="en-US" sz="1000" dirty="0" smtClean="0">
                          <a:latin typeface="ＭＳ Ｐゴシック" panose="020B0600070205080204" pitchFamily="50" charset="-128"/>
                          <a:ea typeface="ＭＳ Ｐゴシック" panose="020B0600070205080204" pitchFamily="50" charset="-128"/>
                        </a:rPr>
                        <a:t>（ﾌｪﾘｰ）</a:t>
                      </a:r>
                      <a:endParaRPr kumimoji="1" lang="ja-JP" altLang="en-US" sz="1000" dirty="0">
                        <a:latin typeface="ＭＳ Ｐゴシック" panose="020B0600070205080204" pitchFamily="50" charset="-128"/>
                        <a:ea typeface="ＭＳ Ｐゴシック" panose="020B0600070205080204" pitchFamily="50" charset="-128"/>
                      </a:endParaRPr>
                    </a:p>
                  </a:txBody>
                  <a:tcPr/>
                </a:tc>
                <a:tc>
                  <a:txBody>
                    <a:bodyPr/>
                    <a:lstStyle/>
                    <a:p>
                      <a:endParaRPr kumimoji="1" lang="ja-JP" altLang="en-US" sz="1000" dirty="0">
                        <a:latin typeface="ＭＳ Ｐゴシック" panose="020B0600070205080204" pitchFamily="50" charset="-128"/>
                        <a:ea typeface="ＭＳ Ｐゴシック" panose="020B060007020508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smtClean="0">
                          <a:latin typeface="ＭＳ Ｐゴシック" panose="020B0600070205080204" pitchFamily="50" charset="-128"/>
                          <a:ea typeface="ＭＳ Ｐゴシック" panose="020B0600070205080204" pitchFamily="50" charset="-128"/>
                        </a:rPr>
                        <a:t>（荷姿）専用ｺﾝﾃﾅ・平ﾎﾞﾃﾞｨ車等</a:t>
                      </a:r>
                      <a:endParaRPr kumimoji="1" lang="en-US" altLang="ja-JP" sz="1000" dirty="0" smtClean="0">
                        <a:latin typeface="ＭＳ Ｐゴシック" panose="020B0600070205080204" pitchFamily="50" charset="-128"/>
                        <a:ea typeface="ＭＳ Ｐゴシック" panose="020B0600070205080204" pitchFamily="50" charset="-128"/>
                      </a:endParaRPr>
                    </a:p>
                    <a:p>
                      <a:r>
                        <a:rPr kumimoji="1" lang="ja-JP" altLang="en-US" sz="1000" dirty="0" smtClean="0">
                          <a:latin typeface="ＭＳ Ｐゴシック" panose="020B0600070205080204" pitchFamily="50" charset="-128"/>
                          <a:ea typeface="ＭＳ Ｐゴシック" panose="020B0600070205080204" pitchFamily="50" charset="-128"/>
                        </a:rPr>
                        <a:t>・トラック積のまま直接輸送可能</a:t>
                      </a:r>
                      <a:endParaRPr kumimoji="1" lang="en-US" altLang="ja-JP" sz="1000" dirty="0" smtClean="0">
                        <a:latin typeface="ＭＳ Ｐゴシック" panose="020B0600070205080204" pitchFamily="50" charset="-128"/>
                        <a:ea typeface="ＭＳ Ｐゴシック" panose="020B0600070205080204" pitchFamily="50" charset="-128"/>
                      </a:endParaRPr>
                    </a:p>
                    <a:p>
                      <a:r>
                        <a:rPr kumimoji="1" lang="ja-JP" altLang="en-US" sz="1000" dirty="0" smtClean="0">
                          <a:latin typeface="ＭＳ Ｐゴシック" panose="020B0600070205080204" pitchFamily="50" charset="-128"/>
                          <a:ea typeface="ＭＳ Ｐゴシック" panose="020B0600070205080204" pitchFamily="50" charset="-128"/>
                        </a:rPr>
                        <a:t>・荷揚げ施設が不要</a:t>
                      </a:r>
                      <a:endParaRPr kumimoji="1" lang="en-US" altLang="ja-JP" sz="1000" dirty="0" smtClean="0">
                        <a:latin typeface="ＭＳ Ｐゴシック" panose="020B0600070205080204" pitchFamily="50" charset="-128"/>
                        <a:ea typeface="ＭＳ Ｐゴシック" panose="020B0600070205080204" pitchFamily="50" charset="-128"/>
                      </a:endParaRPr>
                    </a:p>
                    <a:p>
                      <a:r>
                        <a:rPr kumimoji="1" lang="ja-JP" altLang="en-US" sz="1000" dirty="0" smtClean="0">
                          <a:latin typeface="ＭＳ Ｐゴシック" panose="020B0600070205080204" pitchFamily="50" charset="-128"/>
                          <a:ea typeface="ＭＳ Ｐゴシック" panose="020B0600070205080204" pitchFamily="50" charset="-128"/>
                        </a:rPr>
                        <a:t>・積み下ろしが短時間</a:t>
                      </a:r>
                      <a:endParaRPr kumimoji="1" lang="ja-JP" altLang="en-US" sz="1000"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574328763"/>
                  </a:ext>
                </a:extLst>
              </a:tr>
            </a:tbl>
          </a:graphicData>
        </a:graphic>
      </p:graphicFrame>
      <p:sp>
        <p:nvSpPr>
          <p:cNvPr id="48" name="テキスト ボックス 47"/>
          <p:cNvSpPr txBox="1"/>
          <p:nvPr/>
        </p:nvSpPr>
        <p:spPr>
          <a:xfrm>
            <a:off x="5652121" y="1706691"/>
            <a:ext cx="2362852" cy="253916"/>
          </a:xfrm>
          <a:prstGeom prst="rect">
            <a:avLst/>
          </a:prstGeom>
          <a:noFill/>
          <a:ln w="19050">
            <a:noFill/>
          </a:ln>
        </p:spPr>
        <p:txBody>
          <a:bodyPr wrap="square" rtlCol="0">
            <a:spAutoFit/>
          </a:bodyPr>
          <a:lstStyle/>
          <a:p>
            <a:pPr algn="ctr"/>
            <a:r>
              <a:rPr lang="ja-JP" altLang="en-US" sz="1000" dirty="0" smtClean="0">
                <a:latin typeface="ＭＳ ゴシック" panose="020B0609070205080204" pitchFamily="49" charset="-128"/>
                <a:ea typeface="ＭＳ ゴシック" panose="020B0609070205080204" pitchFamily="49" charset="-128"/>
              </a:rPr>
              <a:t>活用</a:t>
            </a:r>
            <a:r>
              <a:rPr lang="ja-JP" altLang="en-US" sz="1000" dirty="0">
                <a:latin typeface="ＭＳ ゴシック" panose="020B0609070205080204" pitchFamily="49" charset="-128"/>
                <a:ea typeface="ＭＳ ゴシック" panose="020B0609070205080204" pitchFamily="49" charset="-128"/>
              </a:rPr>
              <a:t>可能</a:t>
            </a:r>
            <a:r>
              <a:rPr lang="ja-JP" altLang="en-US" sz="1000" dirty="0" smtClean="0">
                <a:latin typeface="ＭＳ ゴシック" panose="020B0609070205080204" pitchFamily="49" charset="-128"/>
                <a:ea typeface="ＭＳ ゴシック" panose="020B0609070205080204" pitchFamily="49" charset="-128"/>
              </a:rPr>
              <a:t>な</a:t>
            </a:r>
            <a:r>
              <a:rPr lang="ja-JP" altLang="en-US" sz="1000" dirty="0">
                <a:latin typeface="ＭＳ ゴシック" panose="020B0609070205080204" pitchFamily="49" charset="-128"/>
                <a:ea typeface="ＭＳ ゴシック" panose="020B0609070205080204" pitchFamily="49" charset="-128"/>
              </a:rPr>
              <a:t>船</a:t>
            </a:r>
            <a:r>
              <a:rPr lang="ja-JP" altLang="en-US" sz="1000" dirty="0" smtClean="0">
                <a:latin typeface="ＭＳ ゴシック" panose="020B0609070205080204" pitchFamily="49" charset="-128"/>
                <a:ea typeface="ＭＳ ゴシック" panose="020B0609070205080204" pitchFamily="49" charset="-128"/>
              </a:rPr>
              <a:t>種と特徴</a:t>
            </a:r>
            <a:endParaRPr lang="en-US" altLang="ja-JP" sz="1000" dirty="0">
              <a:latin typeface="ＭＳ ゴシック" panose="020B0609070205080204" pitchFamily="49" charset="-128"/>
              <a:ea typeface="ＭＳ ゴシック" panose="020B0609070205080204" pitchFamily="49" charset="-128"/>
            </a:endParaRPr>
          </a:p>
        </p:txBody>
      </p:sp>
      <p:sp>
        <p:nvSpPr>
          <p:cNvPr id="49" name="テキスト ボックス 48"/>
          <p:cNvSpPr txBox="1"/>
          <p:nvPr/>
        </p:nvSpPr>
        <p:spPr>
          <a:xfrm>
            <a:off x="4600045" y="5417929"/>
            <a:ext cx="4403518" cy="1323439"/>
          </a:xfrm>
          <a:prstGeom prst="rect">
            <a:avLst/>
          </a:prstGeom>
          <a:noFill/>
        </p:spPr>
        <p:txBody>
          <a:bodyPr wrap="square" rtlCol="0">
            <a:spAutoFit/>
          </a:bodyPr>
          <a:lstStyle/>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平時の搬出拠点</a:t>
            </a:r>
            <a:r>
              <a:rPr lang="ja-JP" altLang="en-US" sz="1000" dirty="0" err="1" smtClean="0">
                <a:latin typeface="ＭＳ Ｐゴシック" panose="020B0600070205080204" pitchFamily="50" charset="-128"/>
                <a:ea typeface="ＭＳ Ｐゴシック" panose="020B0600070205080204" pitchFamily="50" charset="-128"/>
              </a:rPr>
              <a:t>以外のの港湾の</a:t>
            </a:r>
            <a:r>
              <a:rPr lang="ja-JP" altLang="en-US" sz="1000" dirty="0" smtClean="0">
                <a:latin typeface="ＭＳ Ｐゴシック" panose="020B0600070205080204" pitchFamily="50" charset="-128"/>
                <a:ea typeface="ＭＳ Ｐゴシック" panose="020B0600070205080204" pitchFamily="50" charset="-128"/>
              </a:rPr>
              <a:t>利用可能性について調査するため、</a:t>
            </a:r>
            <a:r>
              <a:rPr lang="ja-JP" altLang="en-US" sz="1000" dirty="0">
                <a:latin typeface="ＭＳ Ｐゴシック" panose="020B0600070205080204" pitchFamily="50" charset="-128"/>
                <a:ea typeface="ＭＳ Ｐゴシック" panose="020B0600070205080204" pitchFamily="50" charset="-128"/>
              </a:rPr>
              <a:t>関係者（洲本市港湾管理課、兵庫県土木</a:t>
            </a:r>
            <a:r>
              <a:rPr lang="ja-JP" altLang="en-US" sz="1000" dirty="0" smtClean="0">
                <a:latin typeface="ＭＳ Ｐゴシック" panose="020B0600070205080204" pitchFamily="50" charset="-128"/>
                <a:ea typeface="ＭＳ Ｐゴシック" panose="020B0600070205080204" pitchFamily="50" charset="-128"/>
              </a:rPr>
              <a:t>事務所）ヒアリングを実施</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（ヒアリング結果）</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その他の候補地として、４港の利用が可能</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４港のうち２港は住宅地が近いため、災害廃棄物の受入にあたっては荷姿をコンテナとする必要がある</a:t>
            </a:r>
            <a:endParaRPr lang="en-US" altLang="ja-JP" sz="1000" dirty="0" smtClean="0">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000" dirty="0" smtClean="0">
                <a:latin typeface="ＭＳ Ｐゴシック" panose="020B0600070205080204" pitchFamily="50" charset="-128"/>
                <a:ea typeface="ＭＳ Ｐゴシック" panose="020B0600070205080204" pitchFamily="50" charset="-128"/>
              </a:rPr>
              <a:t>４港とも積込機材がないため、船種によっては揚重機と有資格者の調達が必要</a:t>
            </a:r>
            <a:endParaRPr lang="en-US" altLang="ja-JP" sz="1000" dirty="0" smtClean="0">
              <a:latin typeface="ＭＳ Ｐゴシック" panose="020B0600070205080204" pitchFamily="50" charset="-128"/>
              <a:ea typeface="ＭＳ Ｐゴシック" panose="020B0600070205080204" pitchFamily="50" charset="-128"/>
            </a:endParaRPr>
          </a:p>
        </p:txBody>
      </p:sp>
      <p:sp>
        <p:nvSpPr>
          <p:cNvPr id="50" name="テキスト ボックス 49"/>
          <p:cNvSpPr txBox="1"/>
          <p:nvPr/>
        </p:nvSpPr>
        <p:spPr>
          <a:xfrm>
            <a:off x="152179" y="1407616"/>
            <a:ext cx="963437" cy="258693"/>
          </a:xfrm>
          <a:prstGeom prst="rect">
            <a:avLst/>
          </a:prstGeom>
          <a:solidFill>
            <a:sysClr val="window" lastClr="FFFFFF"/>
          </a:solidFill>
          <a:ln w="25400" cap="flat" cmpd="sng" algn="ctr">
            <a:solidFill>
              <a:srgbClr val="5C92B5"/>
            </a:solidFill>
            <a:prstDash val="solid"/>
          </a:ln>
          <a:effectLst/>
        </p:spPr>
        <p:txBody>
          <a:bodyPr lIns="0" tIns="0" rIns="0" bIns="0" anchor="ctr"/>
          <a:lstStyle>
            <a:defPPr>
              <a:defRPr lang="ja-JP"/>
            </a:defPPr>
            <a:lvl1pPr algn="ctr" fontAlgn="auto">
              <a:spcBef>
                <a:spcPts val="0"/>
              </a:spcBef>
              <a:spcAft>
                <a:spcPts val="0"/>
              </a:spcAft>
              <a:defRPr kumimoji="0" sz="1600" b="1" kern="0">
                <a:solidFill>
                  <a:sysClr val="windowText" lastClr="000000"/>
                </a:solidFill>
                <a:latin typeface="Cambria"/>
                <a:ea typeface="メイリオ"/>
                <a:cs typeface="メイリオ"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r>
              <a:rPr lang="ja-JP" altLang="en-US" sz="1200" dirty="0" smtClean="0"/>
              <a:t>対象</a:t>
            </a:r>
            <a:r>
              <a:rPr lang="ja-JP" altLang="en-US" sz="1200" dirty="0"/>
              <a:t>自治体</a:t>
            </a:r>
            <a:endParaRPr lang="en-US" altLang="ja-JP" sz="1200" dirty="0"/>
          </a:p>
        </p:txBody>
      </p:sp>
      <p:sp>
        <p:nvSpPr>
          <p:cNvPr id="51" name="テキスト ボックス 50"/>
          <p:cNvSpPr txBox="1"/>
          <p:nvPr/>
        </p:nvSpPr>
        <p:spPr>
          <a:xfrm>
            <a:off x="143111" y="1692222"/>
            <a:ext cx="2240602" cy="400110"/>
          </a:xfrm>
          <a:prstGeom prst="rect">
            <a:avLst/>
          </a:prstGeom>
          <a:noFill/>
        </p:spPr>
        <p:txBody>
          <a:bodyPr wrap="square" rtlCol="0">
            <a:spAutoFit/>
          </a:bodyPr>
          <a:lstStyle/>
          <a:p>
            <a:r>
              <a:rPr lang="ja-JP" altLang="en-US" sz="1000" dirty="0" smtClean="0">
                <a:latin typeface="ＭＳ Ｐゴシック" panose="020B0600070205080204" pitchFamily="50" charset="-128"/>
                <a:ea typeface="ＭＳ Ｐゴシック" panose="020B0600070205080204" pitchFamily="50" charset="-128"/>
              </a:rPr>
              <a:t>淡路市、洲本市、南あわじ市、</a:t>
            </a:r>
            <a:endParaRPr lang="en-US" altLang="ja-JP" sz="1000" dirty="0" smtClean="0">
              <a:latin typeface="ＭＳ Ｐゴシック" panose="020B0600070205080204" pitchFamily="50" charset="-128"/>
              <a:ea typeface="ＭＳ Ｐゴシック" panose="020B0600070205080204" pitchFamily="50" charset="-128"/>
            </a:endParaRPr>
          </a:p>
          <a:p>
            <a:r>
              <a:rPr lang="ja-JP" altLang="en-US" sz="1000" dirty="0" smtClean="0">
                <a:latin typeface="ＭＳ Ｐゴシック" panose="020B0600070205080204" pitchFamily="50" charset="-128"/>
                <a:ea typeface="ＭＳ Ｐゴシック" panose="020B0600070205080204" pitchFamily="50" charset="-128"/>
              </a:rPr>
              <a:t>淡路広域行政事務組合</a:t>
            </a:r>
            <a:endParaRPr lang="en-US" altLang="ja-JP" sz="1000" dirty="0">
              <a:latin typeface="ＭＳ Ｐゴシック" panose="020B0600070205080204" pitchFamily="50" charset="-128"/>
              <a:ea typeface="ＭＳ Ｐゴシック" panose="020B0600070205080204" pitchFamily="50" charset="-128"/>
            </a:endParaRPr>
          </a:p>
        </p:txBody>
      </p:sp>
      <p:pic>
        <p:nvPicPr>
          <p:cNvPr id="4" name="図 3"/>
          <p:cNvPicPr>
            <a:picLocks noChangeAspect="1"/>
          </p:cNvPicPr>
          <p:nvPr/>
        </p:nvPicPr>
        <p:blipFill>
          <a:blip r:embed="rId5"/>
          <a:stretch>
            <a:fillRect/>
          </a:stretch>
        </p:blipFill>
        <p:spPr>
          <a:xfrm>
            <a:off x="5756675" y="2267188"/>
            <a:ext cx="1002420" cy="576069"/>
          </a:xfrm>
          <a:prstGeom prst="rect">
            <a:avLst/>
          </a:prstGeom>
        </p:spPr>
      </p:pic>
      <p:pic>
        <p:nvPicPr>
          <p:cNvPr id="6" name="図 5"/>
          <p:cNvPicPr>
            <a:picLocks noChangeAspect="1"/>
          </p:cNvPicPr>
          <p:nvPr/>
        </p:nvPicPr>
        <p:blipFill>
          <a:blip r:embed="rId6"/>
          <a:stretch>
            <a:fillRect/>
          </a:stretch>
        </p:blipFill>
        <p:spPr>
          <a:xfrm>
            <a:off x="5693220" y="2977541"/>
            <a:ext cx="1083251" cy="591884"/>
          </a:xfrm>
          <a:prstGeom prst="rect">
            <a:avLst/>
          </a:prstGeom>
        </p:spPr>
      </p:pic>
      <p:pic>
        <p:nvPicPr>
          <p:cNvPr id="7" name="図 6"/>
          <p:cNvPicPr>
            <a:picLocks noChangeAspect="1"/>
          </p:cNvPicPr>
          <p:nvPr/>
        </p:nvPicPr>
        <p:blipFill>
          <a:blip r:embed="rId7"/>
          <a:stretch>
            <a:fillRect/>
          </a:stretch>
        </p:blipFill>
        <p:spPr>
          <a:xfrm>
            <a:off x="5652121" y="3693749"/>
            <a:ext cx="1205637" cy="564517"/>
          </a:xfrm>
          <a:prstGeom prst="rect">
            <a:avLst/>
          </a:prstGeom>
        </p:spPr>
      </p:pic>
      <p:pic>
        <p:nvPicPr>
          <p:cNvPr id="8" name="図 7"/>
          <p:cNvPicPr>
            <a:picLocks noChangeAspect="1"/>
          </p:cNvPicPr>
          <p:nvPr/>
        </p:nvPicPr>
        <p:blipFill>
          <a:blip r:embed="rId8"/>
          <a:stretch>
            <a:fillRect/>
          </a:stretch>
        </p:blipFill>
        <p:spPr>
          <a:xfrm>
            <a:off x="5778410" y="4354980"/>
            <a:ext cx="997931" cy="625540"/>
          </a:xfrm>
          <a:prstGeom prst="rect">
            <a:avLst/>
          </a:prstGeom>
        </p:spPr>
      </p:pic>
      <p:sp>
        <p:nvSpPr>
          <p:cNvPr id="10" name="正方形/長方形 9"/>
          <p:cNvSpPr/>
          <p:nvPr/>
        </p:nvSpPr>
        <p:spPr>
          <a:xfrm>
            <a:off x="6180668" y="4118646"/>
            <a:ext cx="432048"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13"/>
          <p:cNvSpPr>
            <a:spLocks noGrp="1"/>
          </p:cNvSpPr>
          <p:nvPr>
            <p:ph type="sldNum" sz="quarter" idx="12"/>
          </p:nvPr>
        </p:nvSpPr>
        <p:spPr/>
        <p:txBody>
          <a:bodyPr/>
          <a:lstStyle/>
          <a:p>
            <a:pPr>
              <a:defRPr/>
            </a:pPr>
            <a:fld id="{E5639386-BC39-46D1-B58D-D2700174091D}" type="slidenum">
              <a:rPr lang="ja-JP" altLang="en-US" smtClean="0"/>
              <a:pPr>
                <a:defRPr/>
              </a:pPr>
              <a:t>9</a:t>
            </a:fld>
            <a:endParaRPr lang="ja-JP" altLang="en-US"/>
          </a:p>
        </p:txBody>
      </p:sp>
    </p:spTree>
    <p:extLst>
      <p:ext uri="{BB962C8B-B14F-4D97-AF65-F5344CB8AC3E}">
        <p14:creationId xmlns:p14="http://schemas.microsoft.com/office/powerpoint/2010/main" val="32531627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テキスト ボックス 40"/>
          <p:cNvSpPr txBox="1"/>
          <p:nvPr/>
        </p:nvSpPr>
        <p:spPr>
          <a:xfrm>
            <a:off x="167055" y="3053792"/>
            <a:ext cx="4517479" cy="1446550"/>
          </a:xfrm>
          <a:prstGeom prst="rect">
            <a:avLst/>
          </a:prstGeom>
          <a:noFill/>
        </p:spPr>
        <p:txBody>
          <a:bodyPr wrap="square">
            <a:spAutoFit/>
          </a:bodyPr>
          <a:lstStyle/>
          <a:p>
            <a:pPr marL="227259" indent="-227259">
              <a:buSzPct val="100000"/>
              <a:buFont typeface="Wingdings" panose="05000000000000000000" pitchFamily="2" charset="2"/>
              <a:buChar char="n"/>
              <a:defRPr/>
            </a:pPr>
            <a:r>
              <a:rPr lang="ja-JP" altLang="en-US" sz="1100" dirty="0">
                <a:latin typeface="ＭＳ ゴシック" panose="020B0609070205080204" pitchFamily="49" charset="-128"/>
                <a:ea typeface="ＭＳ ゴシック" panose="020B0609070205080204" pitchFamily="49" charset="-128"/>
              </a:rPr>
              <a:t>参加者は「被災市」「支援市」「エリア幹事市</a:t>
            </a:r>
            <a:r>
              <a:rPr lang="en-US" altLang="ja-JP" sz="1100" baseline="30000" dirty="0">
                <a:latin typeface="ＭＳ ゴシック" panose="020B0609070205080204" pitchFamily="49" charset="-128"/>
                <a:ea typeface="ＭＳ ゴシック" panose="020B0609070205080204" pitchFamily="49" charset="-128"/>
              </a:rPr>
              <a:t>※</a:t>
            </a:r>
            <a:r>
              <a:rPr lang="ja-JP" altLang="en-US" sz="1100" dirty="0">
                <a:latin typeface="ＭＳ ゴシック" panose="020B0609070205080204" pitchFamily="49" charset="-128"/>
                <a:ea typeface="ＭＳ ゴシック" panose="020B0609070205080204" pitchFamily="49" charset="-128"/>
              </a:rPr>
              <a:t>」「大阪府」のいずれかの班に所属し、災害発生時に行うべき諸業務を手順に沿って模擬的に実施（例：被害状況の把握・報告、人員・資機材の支援要請）</a:t>
            </a:r>
            <a:endParaRPr lang="en-US" altLang="ja-JP" sz="1100" dirty="0">
              <a:latin typeface="ＭＳ ゴシック" panose="020B0609070205080204" pitchFamily="49" charset="-128"/>
              <a:ea typeface="ＭＳ ゴシック" panose="020B0609070205080204" pitchFamily="49" charset="-128"/>
            </a:endParaRPr>
          </a:p>
          <a:p>
            <a:pPr>
              <a:buSzPct val="100000"/>
              <a:defRPr/>
            </a:pPr>
            <a:r>
              <a:rPr lang="ja-JP" altLang="en-US" sz="1100" dirty="0">
                <a:latin typeface="ＭＳ ゴシック" panose="020B0609070205080204" pitchFamily="49" charset="-128"/>
                <a:ea typeface="ＭＳ ゴシック" panose="020B0609070205080204" pitchFamily="49" charset="-128"/>
              </a:rPr>
              <a:t>（</a:t>
            </a:r>
            <a:r>
              <a:rPr lang="en-US" altLang="ja-JP" sz="1100" dirty="0">
                <a:latin typeface="ＭＳ ゴシック" panose="020B0609070205080204" pitchFamily="49" charset="-128"/>
                <a:ea typeface="ＭＳ ゴシック" panose="020B0609070205080204" pitchFamily="49" charset="-128"/>
              </a:rPr>
              <a:t>※</a:t>
            </a:r>
            <a:r>
              <a:rPr lang="ja-JP" altLang="en-US" sz="1100" dirty="0">
                <a:latin typeface="ＭＳ ゴシック" panose="020B0609070205080204" pitchFamily="49" charset="-128"/>
                <a:ea typeface="ＭＳ ゴシック" panose="020B0609070205080204" pitchFamily="49" charset="-128"/>
              </a:rPr>
              <a:t>大阪府災害廃棄物処理計画に基づく五つの地域エリアの幹事市）</a:t>
            </a:r>
            <a:endParaRPr lang="en-US" altLang="ja-JP" sz="1100" dirty="0">
              <a:latin typeface="ＭＳ ゴシック" panose="020B0609070205080204" pitchFamily="49" charset="-128"/>
              <a:ea typeface="ＭＳ ゴシック" panose="020B0609070205080204" pitchFamily="49" charset="-128"/>
            </a:endParaRPr>
          </a:p>
          <a:p>
            <a:pPr>
              <a:buSzPct val="100000"/>
              <a:defRPr/>
            </a:pPr>
            <a:r>
              <a:rPr lang="ja-JP" altLang="en-US" sz="1100" dirty="0">
                <a:latin typeface="ＭＳ ゴシック" panose="020B0609070205080204" pitchFamily="49" charset="-128"/>
                <a:ea typeface="ＭＳ ゴシック" panose="020B0609070205080204" pitchFamily="49" charset="-128"/>
              </a:rPr>
              <a:t>　　</a:t>
            </a:r>
            <a:endParaRPr lang="en-US" altLang="ja-JP" sz="1100" dirty="0">
              <a:latin typeface="ＭＳ ゴシック" panose="020B0609070205080204" pitchFamily="49" charset="-128"/>
              <a:ea typeface="ＭＳ ゴシック" panose="020B0609070205080204" pitchFamily="49" charset="-128"/>
            </a:endParaRPr>
          </a:p>
          <a:p>
            <a:pPr marL="227259" indent="-227259">
              <a:buSzPct val="100000"/>
              <a:buFont typeface="Wingdings" panose="05000000000000000000" pitchFamily="2" charset="2"/>
              <a:buChar char="n"/>
              <a:defRPr/>
            </a:pPr>
            <a:r>
              <a:rPr lang="ja-JP" altLang="en-US" sz="1100" dirty="0">
                <a:latin typeface="ＭＳ ゴシック" panose="020B0609070205080204" pitchFamily="49" charset="-128"/>
                <a:ea typeface="ＭＳ ゴシック" panose="020B0609070205080204" pitchFamily="49" charset="-128"/>
              </a:rPr>
              <a:t>発災後約</a:t>
            </a:r>
            <a:r>
              <a:rPr lang="en-US" altLang="ja-JP" sz="1100" dirty="0">
                <a:latin typeface="ＭＳ ゴシック" panose="020B0609070205080204" pitchFamily="49" charset="-128"/>
                <a:ea typeface="ＭＳ ゴシック" panose="020B0609070205080204" pitchFamily="49" charset="-128"/>
              </a:rPr>
              <a:t>10</a:t>
            </a:r>
            <a:r>
              <a:rPr lang="ja-JP" altLang="en-US" sz="1100" dirty="0">
                <a:latin typeface="ＭＳ ゴシック" panose="020B0609070205080204" pitchFamily="49" charset="-128"/>
                <a:ea typeface="ＭＳ ゴシック" panose="020B0609070205080204" pitchFamily="49" charset="-128"/>
              </a:rPr>
              <a:t>日間（情報収集 ～ 体制構築 ～ 生活ごみ等の処理 ～ 一次仮置場の設置）の手順について実施</a:t>
            </a:r>
            <a:endParaRPr lang="en-US" altLang="ja-JP" sz="1100" dirty="0">
              <a:latin typeface="ＭＳ ゴシック" panose="020B0609070205080204" pitchFamily="49" charset="-128"/>
              <a:ea typeface="ＭＳ ゴシック" panose="020B0609070205080204" pitchFamily="49" charset="-128"/>
            </a:endParaRPr>
          </a:p>
        </p:txBody>
      </p:sp>
      <p:sp>
        <p:nvSpPr>
          <p:cNvPr id="13" name="正方形/長方形 12"/>
          <p:cNvSpPr>
            <a:spLocks/>
          </p:cNvSpPr>
          <p:nvPr/>
        </p:nvSpPr>
        <p:spPr>
          <a:xfrm>
            <a:off x="176581" y="642385"/>
            <a:ext cx="4377835" cy="6120679"/>
          </a:xfrm>
          <a:prstGeom prst="rect">
            <a:avLst/>
          </a:prstGeom>
          <a:noFill/>
          <a:ln w="25400" cap="flat" cmpd="sng" algn="ctr">
            <a:solidFill>
              <a:srgbClr val="438086"/>
            </a:solidFill>
            <a:prstDash val="solid"/>
          </a:ln>
          <a:effectLst/>
        </p:spPr>
        <p:txBody>
          <a:bodyPr lIns="0" tIns="0" rIns="0" bIns="0" anchor="ctr"/>
          <a:lstStyle/>
          <a:p>
            <a:pPr algn="ctr">
              <a:defRPr/>
            </a:pPr>
            <a:endParaRPr kumimoji="0" lang="ja-JP" altLang="en-US" sz="1534" kern="0" dirty="0">
              <a:solidFill>
                <a:sysClr val="windowText" lastClr="000000"/>
              </a:solidFill>
              <a:latin typeface="ＭＳ ゴシック" panose="020B0609070205080204" pitchFamily="49" charset="-128"/>
              <a:ea typeface="ＭＳ ゴシック" panose="020B0609070205080204" pitchFamily="49" charset="-128"/>
              <a:cs typeface="メイリオ" pitchFamily="50" charset="-128"/>
            </a:endParaRPr>
          </a:p>
        </p:txBody>
      </p:sp>
      <p:sp>
        <p:nvSpPr>
          <p:cNvPr id="11" name="正方形/長方形 10"/>
          <p:cNvSpPr>
            <a:spLocks/>
          </p:cNvSpPr>
          <p:nvPr/>
        </p:nvSpPr>
        <p:spPr>
          <a:xfrm>
            <a:off x="4554416" y="645180"/>
            <a:ext cx="4410072" cy="6120678"/>
          </a:xfrm>
          <a:prstGeom prst="rect">
            <a:avLst/>
          </a:prstGeom>
          <a:noFill/>
          <a:ln w="25400" cap="flat" cmpd="sng" algn="ctr">
            <a:solidFill>
              <a:srgbClr val="438086"/>
            </a:solidFill>
            <a:prstDash val="solid"/>
          </a:ln>
          <a:effectLst/>
        </p:spPr>
        <p:txBody>
          <a:bodyPr lIns="0" tIns="0" rIns="0" bIns="0" anchor="ctr"/>
          <a:lstStyle/>
          <a:p>
            <a:pPr algn="ctr">
              <a:defRPr/>
            </a:pPr>
            <a:endParaRPr kumimoji="0" lang="ja-JP" altLang="en-US" sz="1534" kern="0" dirty="0">
              <a:solidFill>
                <a:sysClr val="windowText" lastClr="000000"/>
              </a:solidFill>
              <a:latin typeface="ＭＳ ゴシック" panose="020B0609070205080204" pitchFamily="49" charset="-128"/>
              <a:ea typeface="ＭＳ ゴシック" panose="020B0609070205080204" pitchFamily="49" charset="-128"/>
              <a:cs typeface="メイリオ" pitchFamily="50" charset="-128"/>
            </a:endParaRPr>
          </a:p>
        </p:txBody>
      </p:sp>
      <p:sp>
        <p:nvSpPr>
          <p:cNvPr id="5" name="テキスト ボックス 4"/>
          <p:cNvSpPr txBox="1"/>
          <p:nvPr/>
        </p:nvSpPr>
        <p:spPr>
          <a:xfrm>
            <a:off x="-21982" y="-19783"/>
            <a:ext cx="9165981" cy="511692"/>
          </a:xfrm>
          <a:prstGeom prst="rect">
            <a:avLst/>
          </a:prstGeom>
          <a:gradFill rotWithShape="1">
            <a:gsLst>
              <a:gs pos="0">
                <a:srgbClr val="5C92B5">
                  <a:shade val="51000"/>
                  <a:satMod val="130000"/>
                </a:srgbClr>
              </a:gs>
              <a:gs pos="80000">
                <a:srgbClr val="5C92B5">
                  <a:shade val="93000"/>
                  <a:satMod val="130000"/>
                </a:srgbClr>
              </a:gs>
              <a:gs pos="100000">
                <a:srgbClr val="5C92B5">
                  <a:shade val="94000"/>
                  <a:satMod val="135000"/>
                </a:srgbClr>
              </a:gs>
            </a:gsLst>
            <a:lin ang="16200000" scaled="0"/>
          </a:gradFill>
          <a:ln w="9525" cap="flat" cmpd="sng" algn="ctr">
            <a:solidFill>
              <a:srgbClr val="5C92B5">
                <a:shade val="95000"/>
                <a:satMod val="105000"/>
              </a:srgbClr>
            </a:solidFill>
            <a:prstDash val="solid"/>
          </a:ln>
          <a:effectLst>
            <a:outerShdw blurRad="40000" dist="23000" dir="5400000" rotWithShape="0">
              <a:srgbClr val="000000">
                <a:alpha val="35000"/>
              </a:srgbClr>
            </a:outerShdw>
          </a:effectLst>
        </p:spPr>
        <p:txBody>
          <a:bodyPr lIns="0" tIns="0" rIns="0" bIns="0" anchor="ctr"/>
          <a:lstStyle>
            <a:defPPr>
              <a:defRPr lang="ja-JP"/>
            </a:defPPr>
            <a:lvl1pPr fontAlgn="auto">
              <a:spcBef>
                <a:spcPts val="0"/>
              </a:spcBef>
              <a:spcAft>
                <a:spcPts val="0"/>
              </a:spcAft>
              <a:defRPr sz="2400" b="1">
                <a:solidFill>
                  <a:schemeClr val="bg1"/>
                </a:solidFill>
                <a:latin typeface="Calibri" panose="020F0502020204030204" pitchFamily="34" charset="0"/>
                <a:ea typeface="ＭＳ Ｐゴシック" panose="020B0600070205080204" pitchFamily="50" charset="-128"/>
              </a:defRPr>
            </a:lvl1pPr>
            <a:lvl2pPr eaLnBrk="0" fontAlgn="base" hangingPunct="0">
              <a:spcBef>
                <a:spcPct val="0"/>
              </a:spcBef>
              <a:spcAft>
                <a:spcPct val="0"/>
              </a:spcAft>
              <a:defRPr>
                <a:latin typeface="Calibri" panose="020F0502020204030204" pitchFamily="34" charset="0"/>
                <a:ea typeface="ＭＳ Ｐゴシック" panose="020B0600070205080204" pitchFamily="50" charset="-128"/>
              </a:defRPr>
            </a:lvl2pPr>
            <a:lvl3pPr eaLnBrk="0" fontAlgn="base" hangingPunct="0">
              <a:spcBef>
                <a:spcPct val="0"/>
              </a:spcBef>
              <a:spcAft>
                <a:spcPct val="0"/>
              </a:spcAft>
              <a:defRPr>
                <a:latin typeface="Calibri" panose="020F0502020204030204" pitchFamily="34" charset="0"/>
                <a:ea typeface="ＭＳ Ｐゴシック" panose="020B0600070205080204" pitchFamily="50" charset="-128"/>
              </a:defRPr>
            </a:lvl3pPr>
            <a:lvl4pPr eaLnBrk="0" fontAlgn="base" hangingPunct="0">
              <a:spcBef>
                <a:spcPct val="0"/>
              </a:spcBef>
              <a:spcAft>
                <a:spcPct val="0"/>
              </a:spcAft>
              <a:defRPr>
                <a:latin typeface="Calibri" panose="020F0502020204030204" pitchFamily="34" charset="0"/>
                <a:ea typeface="ＭＳ Ｐゴシック" panose="020B0600070205080204" pitchFamily="50" charset="-128"/>
              </a:defRPr>
            </a:lvl4pPr>
            <a:lvl5pPr eaLnBrk="0" fontAlgn="base" hangingPunct="0">
              <a:spcBef>
                <a:spcPct val="0"/>
              </a:spcBef>
              <a:spcAft>
                <a:spcPct val="0"/>
              </a:spcAft>
              <a:defRPr>
                <a:latin typeface="Calibri" panose="020F0502020204030204" pitchFamily="34" charset="0"/>
                <a:ea typeface="ＭＳ Ｐゴシック" panose="020B0600070205080204" pitchFamily="50" charset="-128"/>
              </a:defRPr>
            </a:lvl5pPr>
            <a:lvl6pPr>
              <a:defRPr>
                <a:latin typeface="Calibri" panose="020F0502020204030204" pitchFamily="34" charset="0"/>
                <a:ea typeface="ＭＳ Ｐゴシック" panose="020B0600070205080204" pitchFamily="50" charset="-128"/>
              </a:defRPr>
            </a:lvl6pPr>
            <a:lvl7pPr>
              <a:defRPr>
                <a:latin typeface="Calibri" panose="020F0502020204030204" pitchFamily="34" charset="0"/>
                <a:ea typeface="ＭＳ Ｐゴシック" panose="020B0600070205080204" pitchFamily="50" charset="-128"/>
              </a:defRPr>
            </a:lvl7pPr>
            <a:lvl8pPr>
              <a:defRPr>
                <a:latin typeface="Calibri" panose="020F0502020204030204" pitchFamily="34" charset="0"/>
                <a:ea typeface="ＭＳ Ｐゴシック" panose="020B0600070205080204" pitchFamily="50" charset="-128"/>
              </a:defRPr>
            </a:lvl8pPr>
            <a:lvl9pPr>
              <a:defRPr>
                <a:latin typeface="Calibri" panose="020F0502020204030204" pitchFamily="34" charset="0"/>
                <a:ea typeface="ＭＳ Ｐゴシック" panose="020B0600070205080204" pitchFamily="50" charset="-128"/>
              </a:defRPr>
            </a:lvl9pPr>
          </a:lstStyle>
          <a:p>
            <a:pPr algn="ctr">
              <a:defRPr/>
            </a:pPr>
            <a:r>
              <a:rPr lang="ja-JP" altLang="en-US" dirty="0">
                <a:latin typeface="ＭＳ ゴシック" panose="020B0609070205080204" pitchFamily="49" charset="-128"/>
                <a:ea typeface="ＭＳ ゴシック" panose="020B0609070205080204" pitchFamily="49" charset="-128"/>
              </a:rPr>
              <a:t>平成</a:t>
            </a:r>
            <a:r>
              <a:rPr lang="en-US" altLang="ja-JP" dirty="0">
                <a:latin typeface="ＭＳ ゴシック" panose="020B0609070205080204" pitchFamily="49" charset="-128"/>
                <a:ea typeface="ＭＳ ゴシック" panose="020B0609070205080204" pitchFamily="49" charset="-128"/>
              </a:rPr>
              <a:t>29</a:t>
            </a:r>
            <a:r>
              <a:rPr lang="ja-JP" altLang="en-US" dirty="0">
                <a:latin typeface="ＭＳ ゴシック" panose="020B0609070205080204" pitchFamily="49" charset="-128"/>
                <a:ea typeface="ＭＳ ゴシック" panose="020B0609070205080204" pitchFamily="49" charset="-128"/>
              </a:rPr>
              <a:t>年度災</a:t>
            </a:r>
            <a:r>
              <a:rPr lang="ja-JP" altLang="ja-JP" dirty="0">
                <a:latin typeface="ＭＳ ゴシック" panose="020B0609070205080204" pitchFamily="49" charset="-128"/>
                <a:ea typeface="ＭＳ ゴシック" panose="020B0609070205080204" pitchFamily="49" charset="-128"/>
              </a:rPr>
              <a:t>害</a:t>
            </a:r>
            <a:r>
              <a:rPr lang="ja-JP" altLang="en-US" dirty="0">
                <a:latin typeface="ＭＳ ゴシック" panose="020B0609070205080204" pitchFamily="49" charset="-128"/>
                <a:ea typeface="ＭＳ ゴシック" panose="020B0609070205080204" pitchFamily="49" charset="-128"/>
              </a:rPr>
              <a:t>廃棄物処理に係る図上演習モデル事業（大阪府）</a:t>
            </a:r>
            <a:endParaRPr lang="en-US" altLang="ja-JP" sz="1400" dirty="0">
              <a:latin typeface="ＭＳ ゴシック" panose="020B0609070205080204" pitchFamily="49" charset="-128"/>
              <a:ea typeface="ＭＳ ゴシック" panose="020B0609070205080204" pitchFamily="49" charset="-128"/>
            </a:endParaRPr>
          </a:p>
        </p:txBody>
      </p:sp>
      <p:sp>
        <p:nvSpPr>
          <p:cNvPr id="10246" name="テキスト ボックス 18"/>
          <p:cNvSpPr txBox="1">
            <a:spLocks noChangeArrowheads="1"/>
          </p:cNvSpPr>
          <p:nvPr/>
        </p:nvSpPr>
        <p:spPr bwMode="auto">
          <a:xfrm>
            <a:off x="251520" y="738554"/>
            <a:ext cx="1182581" cy="320457"/>
          </a:xfrm>
          <a:prstGeom prst="rect">
            <a:avLst/>
          </a:prstGeom>
          <a:solidFill>
            <a:srgbClr val="FFFFFF"/>
          </a:solidFill>
          <a:ln w="25400" algn="ctr">
            <a:solidFill>
              <a:srgbClr val="5C92B5"/>
            </a:solidFill>
            <a:miter lim="800000"/>
            <a:headEnd/>
            <a:tailEnd/>
          </a:ln>
        </p:spPr>
        <p:txBody>
          <a:bodyPr lIns="0" t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defRPr/>
            </a:pPr>
            <a:r>
              <a:rPr kumimoji="0" lang="ja-JP" altLang="en-US" sz="1400" b="1" dirty="0" smtClean="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rPr>
              <a:t>演習</a:t>
            </a:r>
            <a:r>
              <a:rPr kumimoji="0" lang="ja-JP" altLang="en-US" sz="1400" b="1" dirty="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rPr>
              <a:t>の目的</a:t>
            </a:r>
            <a:endParaRPr kumimoji="0" lang="en-US" altLang="ja-JP" sz="1400" b="1" dirty="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endParaRPr>
          </a:p>
        </p:txBody>
      </p:sp>
      <p:sp>
        <p:nvSpPr>
          <p:cNvPr id="10247" name="テキスト ボックス 55"/>
          <p:cNvSpPr txBox="1">
            <a:spLocks noChangeArrowheads="1"/>
          </p:cNvSpPr>
          <p:nvPr/>
        </p:nvSpPr>
        <p:spPr bwMode="auto">
          <a:xfrm>
            <a:off x="251520" y="2749348"/>
            <a:ext cx="1407594" cy="306041"/>
          </a:xfrm>
          <a:prstGeom prst="rect">
            <a:avLst/>
          </a:prstGeom>
          <a:solidFill>
            <a:srgbClr val="FFFFFF"/>
          </a:solidFill>
          <a:ln w="25400" algn="ctr">
            <a:solidFill>
              <a:srgbClr val="5C92B5"/>
            </a:solidFill>
            <a:miter lim="800000"/>
            <a:headEnd/>
            <a:tailEnd/>
          </a:ln>
        </p:spPr>
        <p:txBody>
          <a:bodyPr lIns="0" t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defRPr/>
            </a:pPr>
            <a:r>
              <a:rPr kumimoji="0" lang="ja-JP" altLang="en-US" sz="1400" b="1" dirty="0" smtClean="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rPr>
              <a:t>演習</a:t>
            </a:r>
            <a:r>
              <a:rPr kumimoji="0" lang="ja-JP" altLang="en-US" sz="1400" b="1" dirty="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rPr>
              <a:t>の進め方</a:t>
            </a:r>
            <a:endParaRPr kumimoji="0" lang="en-US" altLang="ja-JP" sz="1400" b="1" dirty="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endParaRPr>
          </a:p>
        </p:txBody>
      </p:sp>
      <p:sp>
        <p:nvSpPr>
          <p:cNvPr id="10248" name="テキスト ボックス 11"/>
          <p:cNvSpPr txBox="1">
            <a:spLocks noChangeArrowheads="1"/>
          </p:cNvSpPr>
          <p:nvPr/>
        </p:nvSpPr>
        <p:spPr bwMode="auto">
          <a:xfrm>
            <a:off x="179511" y="1085627"/>
            <a:ext cx="44115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9875" indent="-26987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Wingdings" panose="05000000000000000000" pitchFamily="2" charset="2"/>
              <a:buChar char="n"/>
              <a:defRPr/>
            </a:pPr>
            <a:r>
              <a:rPr lang="ja-JP" altLang="en-US" sz="1050" dirty="0">
                <a:latin typeface="ＭＳ ゴシック" panose="020B0609070205080204" pitchFamily="49" charset="-128"/>
                <a:ea typeface="ＭＳ ゴシック" panose="020B0609070205080204" pitchFamily="49" charset="-128"/>
              </a:rPr>
              <a:t>「大阪府災害廃棄物処理計画」に基づく府内連携の手順の確認</a:t>
            </a:r>
            <a:endParaRPr lang="en-US" altLang="ja-JP" sz="1050" dirty="0">
              <a:latin typeface="ＭＳ ゴシック" panose="020B0609070205080204" pitchFamily="49" charset="-128"/>
              <a:ea typeface="ＭＳ ゴシック" panose="020B0609070205080204" pitchFamily="49" charset="-128"/>
            </a:endParaRPr>
          </a:p>
          <a:p>
            <a:pPr>
              <a:spcBef>
                <a:spcPct val="0"/>
              </a:spcBef>
              <a:buFont typeface="Wingdings" panose="05000000000000000000" pitchFamily="2" charset="2"/>
              <a:buChar char="n"/>
              <a:defRPr/>
            </a:pPr>
            <a:r>
              <a:rPr lang="ja-JP" altLang="en-US" sz="1050" dirty="0">
                <a:latin typeface="ＭＳ ゴシック" panose="020B0609070205080204" pitchFamily="49" charset="-128"/>
                <a:ea typeface="ＭＳ ゴシック" panose="020B0609070205080204" pitchFamily="49" charset="-128"/>
              </a:rPr>
              <a:t>災害廃棄物処理の諸課題に関するロールプレイを通じた、担当者のスキルアップ</a:t>
            </a:r>
          </a:p>
        </p:txBody>
      </p:sp>
      <p:pic>
        <p:nvPicPr>
          <p:cNvPr id="31753" name="図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935" y="4443231"/>
            <a:ext cx="2944078" cy="2203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0" name="テキスト ボックス 9"/>
          <p:cNvSpPr txBox="1">
            <a:spLocks noChangeArrowheads="1"/>
          </p:cNvSpPr>
          <p:nvPr/>
        </p:nvSpPr>
        <p:spPr bwMode="auto">
          <a:xfrm>
            <a:off x="263324" y="6522896"/>
            <a:ext cx="299229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defRPr/>
            </a:pPr>
            <a:r>
              <a:rPr lang="ja-JP" altLang="en-US" sz="1000" dirty="0">
                <a:latin typeface="ＭＳ ゴシック" panose="020B0609070205080204" pitchFamily="49" charset="-128"/>
                <a:ea typeface="ＭＳ ゴシック" panose="020B0609070205080204" pitchFamily="49" charset="-128"/>
              </a:rPr>
              <a:t>図上演習の流れ</a:t>
            </a:r>
          </a:p>
        </p:txBody>
      </p:sp>
      <p:sp>
        <p:nvSpPr>
          <p:cNvPr id="43" name="テキスト ボックス 42"/>
          <p:cNvSpPr txBox="1"/>
          <p:nvPr/>
        </p:nvSpPr>
        <p:spPr>
          <a:xfrm>
            <a:off x="4567771" y="1220666"/>
            <a:ext cx="2633656" cy="3298339"/>
          </a:xfrm>
          <a:prstGeom prst="rect">
            <a:avLst/>
          </a:prstGeom>
          <a:noFill/>
        </p:spPr>
        <p:txBody>
          <a:bodyPr wrap="square">
            <a:spAutoFit/>
          </a:bodyPr>
          <a:lstStyle/>
          <a:p>
            <a:pPr>
              <a:lnSpc>
                <a:spcPts val="1023"/>
              </a:lnSpc>
              <a:buSzPct val="100000"/>
              <a:defRPr/>
            </a:pPr>
            <a:r>
              <a:rPr lang="ja-JP" altLang="en-US" sz="1100" dirty="0">
                <a:latin typeface="ＭＳ ゴシック" panose="020B0609070205080204" pitchFamily="49" charset="-128"/>
                <a:ea typeface="ＭＳ ゴシック" panose="020B0609070205080204" pitchFamily="49" charset="-128"/>
              </a:rPr>
              <a:t>（１）記録</a:t>
            </a:r>
            <a:endParaRPr lang="en-US" altLang="ja-JP" sz="1100" dirty="0">
              <a:latin typeface="ＭＳ ゴシック" panose="020B0609070205080204" pitchFamily="49" charset="-128"/>
              <a:ea typeface="ＭＳ ゴシック" panose="020B0609070205080204" pitchFamily="49" charset="-128"/>
            </a:endParaRPr>
          </a:p>
          <a:p>
            <a:pPr marL="229965" indent="-229965">
              <a:lnSpc>
                <a:spcPts val="1023"/>
              </a:lnSpc>
              <a:buSzPct val="100000"/>
              <a:buFont typeface="Wingdings"/>
              <a:buChar char="n"/>
              <a:defRPr/>
            </a:pPr>
            <a:r>
              <a:rPr lang="ja-JP" altLang="en-US" sz="1100" dirty="0">
                <a:latin typeface="ＭＳ ゴシック" panose="020B0609070205080204" pitchFamily="49" charset="-128"/>
                <a:ea typeface="ＭＳ ゴシック" panose="020B0609070205080204" pitchFamily="49" charset="-128"/>
              </a:rPr>
              <a:t>すべての行動</a:t>
            </a:r>
            <a:r>
              <a:rPr lang="en-US" altLang="ja-JP" sz="1100" dirty="0">
                <a:latin typeface="ＭＳ ゴシック" panose="020B0609070205080204" pitchFamily="49" charset="-128"/>
                <a:ea typeface="ＭＳ ゴシック" panose="020B0609070205080204" pitchFamily="49" charset="-128"/>
              </a:rPr>
              <a:t>(</a:t>
            </a:r>
            <a:r>
              <a:rPr lang="ja-JP" altLang="en-US" sz="1100" dirty="0">
                <a:latin typeface="ＭＳ ゴシック" panose="020B0609070205080204" pitchFamily="49" charset="-128"/>
                <a:ea typeface="ＭＳ ゴシック" panose="020B0609070205080204" pitchFamily="49" charset="-128"/>
              </a:rPr>
              <a:t>日時、相手方、内容等</a:t>
            </a:r>
            <a:r>
              <a:rPr lang="en-US" altLang="ja-JP" sz="1100" dirty="0">
                <a:latin typeface="ＭＳ ゴシック" panose="020B0609070205080204" pitchFamily="49" charset="-128"/>
                <a:ea typeface="ＭＳ ゴシック" panose="020B0609070205080204" pitchFamily="49" charset="-128"/>
              </a:rPr>
              <a:t>)</a:t>
            </a:r>
            <a:r>
              <a:rPr lang="ja-JP" altLang="en-US" sz="1100" dirty="0">
                <a:latin typeface="ＭＳ ゴシック" panose="020B0609070205080204" pitchFamily="49" charset="-128"/>
                <a:ea typeface="ＭＳ ゴシック" panose="020B0609070205080204" pitchFamily="49" charset="-128"/>
              </a:rPr>
              <a:t>を記録</a:t>
            </a:r>
            <a:endParaRPr lang="en-US" altLang="ja-JP" sz="1100" dirty="0">
              <a:latin typeface="ＭＳ ゴシック" panose="020B0609070205080204" pitchFamily="49" charset="-128"/>
              <a:ea typeface="ＭＳ ゴシック" panose="020B0609070205080204" pitchFamily="49" charset="-128"/>
            </a:endParaRPr>
          </a:p>
          <a:p>
            <a:pPr>
              <a:lnSpc>
                <a:spcPts val="1023"/>
              </a:lnSpc>
              <a:buSzPct val="100000"/>
              <a:defRPr/>
            </a:pPr>
            <a:endParaRPr lang="en-US" altLang="ja-JP" sz="1100" dirty="0">
              <a:latin typeface="ＭＳ ゴシック" panose="020B0609070205080204" pitchFamily="49" charset="-128"/>
              <a:ea typeface="ＭＳ ゴシック" panose="020B0609070205080204" pitchFamily="49" charset="-128"/>
            </a:endParaRPr>
          </a:p>
          <a:p>
            <a:pPr>
              <a:lnSpc>
                <a:spcPts val="1023"/>
              </a:lnSpc>
              <a:buSzPct val="100000"/>
              <a:defRPr/>
            </a:pPr>
            <a:r>
              <a:rPr lang="ja-JP" altLang="en-US" sz="1100" dirty="0">
                <a:latin typeface="ＭＳ ゴシック" panose="020B0609070205080204" pitchFamily="49" charset="-128"/>
                <a:ea typeface="ＭＳ ゴシック" panose="020B0609070205080204" pitchFamily="49" charset="-128"/>
              </a:rPr>
              <a:t>（２）情報整理</a:t>
            </a:r>
            <a:endParaRPr lang="en-US" altLang="ja-JP" sz="1100" dirty="0">
              <a:latin typeface="ＭＳ ゴシック" panose="020B0609070205080204" pitchFamily="49" charset="-128"/>
              <a:ea typeface="ＭＳ ゴシック" panose="020B0609070205080204" pitchFamily="49" charset="-128"/>
            </a:endParaRPr>
          </a:p>
          <a:p>
            <a:pPr marL="227259" indent="-227259">
              <a:lnSpc>
                <a:spcPts val="1023"/>
              </a:lnSpc>
              <a:buSzPct val="100000"/>
              <a:buFont typeface="Wingdings" panose="05000000000000000000" pitchFamily="2" charset="2"/>
              <a:buChar char="n"/>
              <a:defRPr/>
            </a:pPr>
            <a:r>
              <a:rPr lang="ja-JP" altLang="en-US" sz="1100" dirty="0">
                <a:latin typeface="ＭＳ ゴシック" panose="020B0609070205080204" pitchFamily="49" charset="-128"/>
                <a:ea typeface="ＭＳ ゴシック" panose="020B0609070205080204" pitchFamily="49" charset="-128"/>
              </a:rPr>
              <a:t>班内の情報共有のため、収集した情報を模造紙等で整理</a:t>
            </a:r>
            <a:endParaRPr lang="en-US" altLang="ja-JP" sz="1100" dirty="0">
              <a:latin typeface="ＭＳ ゴシック" panose="020B0609070205080204" pitchFamily="49" charset="-128"/>
              <a:ea typeface="ＭＳ ゴシック" panose="020B0609070205080204" pitchFamily="49" charset="-128"/>
            </a:endParaRPr>
          </a:p>
          <a:p>
            <a:pPr marL="227259" indent="-227259">
              <a:lnSpc>
                <a:spcPts val="1023"/>
              </a:lnSpc>
              <a:buSzPct val="100000"/>
              <a:buFont typeface="Wingdings" panose="05000000000000000000" pitchFamily="2" charset="2"/>
              <a:buChar char="n"/>
              <a:defRPr/>
            </a:pPr>
            <a:endParaRPr lang="en-US" altLang="ja-JP" sz="1100" dirty="0">
              <a:latin typeface="ＭＳ ゴシック" panose="020B0609070205080204" pitchFamily="49" charset="-128"/>
              <a:ea typeface="ＭＳ ゴシック" panose="020B0609070205080204" pitchFamily="49" charset="-128"/>
            </a:endParaRPr>
          </a:p>
          <a:p>
            <a:pPr>
              <a:lnSpc>
                <a:spcPts val="1023"/>
              </a:lnSpc>
              <a:buSzPct val="100000"/>
              <a:defRPr/>
            </a:pPr>
            <a:r>
              <a:rPr lang="ja-JP" altLang="en-US" sz="1100" dirty="0">
                <a:latin typeface="ＭＳ ゴシック" panose="020B0609070205080204" pitchFamily="49" charset="-128"/>
                <a:ea typeface="ＭＳ ゴシック" panose="020B0609070205080204" pitchFamily="49" charset="-128"/>
              </a:rPr>
              <a:t>（３）検討・議論</a:t>
            </a:r>
            <a:endParaRPr lang="en-US" altLang="ja-JP" sz="1100" dirty="0">
              <a:latin typeface="ＭＳ ゴシック" panose="020B0609070205080204" pitchFamily="49" charset="-128"/>
              <a:ea typeface="ＭＳ ゴシック" panose="020B0609070205080204" pitchFamily="49" charset="-128"/>
            </a:endParaRPr>
          </a:p>
          <a:p>
            <a:pPr marL="227259" indent="-227259">
              <a:lnSpc>
                <a:spcPts val="1023"/>
              </a:lnSpc>
              <a:buSzPct val="100000"/>
              <a:buFont typeface="Wingdings" panose="05000000000000000000" pitchFamily="2" charset="2"/>
              <a:buChar char="n"/>
              <a:defRPr/>
            </a:pPr>
            <a:r>
              <a:rPr lang="ja-JP" altLang="en-US" sz="1100" dirty="0">
                <a:latin typeface="ＭＳ ゴシック" panose="020B0609070205080204" pitchFamily="49" charset="-128"/>
                <a:ea typeface="ＭＳ ゴシック" panose="020B0609070205080204" pitchFamily="49" charset="-128"/>
              </a:rPr>
              <a:t>班として意思決定する際には、都度、班内で議論</a:t>
            </a:r>
            <a:endParaRPr lang="en-US" altLang="ja-JP" sz="1100" dirty="0">
              <a:latin typeface="ＭＳ ゴシック" panose="020B0609070205080204" pitchFamily="49" charset="-128"/>
              <a:ea typeface="ＭＳ ゴシック" panose="020B0609070205080204" pitchFamily="49" charset="-128"/>
            </a:endParaRPr>
          </a:p>
          <a:p>
            <a:pPr>
              <a:lnSpc>
                <a:spcPts val="1023"/>
              </a:lnSpc>
              <a:buSzPct val="100000"/>
              <a:defRPr/>
            </a:pPr>
            <a:endParaRPr lang="en-US" altLang="ja-JP" sz="1100" dirty="0">
              <a:latin typeface="ＭＳ ゴシック" panose="020B0609070205080204" pitchFamily="49" charset="-128"/>
              <a:ea typeface="ＭＳ ゴシック" panose="020B0609070205080204" pitchFamily="49" charset="-128"/>
            </a:endParaRPr>
          </a:p>
          <a:p>
            <a:pPr>
              <a:lnSpc>
                <a:spcPts val="1023"/>
              </a:lnSpc>
              <a:buSzPct val="100000"/>
              <a:defRPr/>
            </a:pPr>
            <a:r>
              <a:rPr lang="ja-JP" altLang="en-US" sz="1100" dirty="0">
                <a:latin typeface="ＭＳ ゴシック" panose="020B0609070205080204" pitchFamily="49" charset="-128"/>
                <a:ea typeface="ＭＳ ゴシック" panose="020B0609070205080204" pitchFamily="49" charset="-128"/>
              </a:rPr>
              <a:t>（４）情報伝達</a:t>
            </a:r>
            <a:endParaRPr lang="en-US" altLang="ja-JP" sz="1100" dirty="0">
              <a:latin typeface="ＭＳ ゴシック" panose="020B0609070205080204" pitchFamily="49" charset="-128"/>
              <a:ea typeface="ＭＳ ゴシック" panose="020B0609070205080204" pitchFamily="49" charset="-128"/>
            </a:endParaRPr>
          </a:p>
          <a:p>
            <a:pPr marL="227259" indent="-227259">
              <a:lnSpc>
                <a:spcPts val="1023"/>
              </a:lnSpc>
              <a:buSzPct val="100000"/>
              <a:buFont typeface="Wingdings" panose="05000000000000000000" pitchFamily="2" charset="2"/>
              <a:buChar char="n"/>
              <a:defRPr/>
            </a:pPr>
            <a:r>
              <a:rPr lang="ja-JP" altLang="en-US" sz="1100" dirty="0">
                <a:latin typeface="ＭＳ ゴシック" panose="020B0609070205080204" pitchFamily="49" charset="-128"/>
                <a:ea typeface="ＭＳ ゴシック" panose="020B0609070205080204" pitchFamily="49" charset="-128"/>
              </a:rPr>
              <a:t>≪電話≫電話口での会話を想定し、他班担当者と直接会話</a:t>
            </a:r>
            <a:endParaRPr lang="en-US" altLang="ja-JP" sz="1100" dirty="0">
              <a:latin typeface="ＭＳ ゴシック" panose="020B0609070205080204" pitchFamily="49" charset="-128"/>
              <a:ea typeface="ＭＳ ゴシック" panose="020B0609070205080204" pitchFamily="49" charset="-128"/>
            </a:endParaRPr>
          </a:p>
          <a:p>
            <a:pPr marL="227259" indent="-227259">
              <a:lnSpc>
                <a:spcPts val="1023"/>
              </a:lnSpc>
              <a:buSzPct val="100000"/>
              <a:buFont typeface="Wingdings" panose="05000000000000000000" pitchFamily="2" charset="2"/>
              <a:buChar char="n"/>
              <a:defRPr/>
            </a:pPr>
            <a:r>
              <a:rPr lang="ja-JP" altLang="en-US" sz="1100" dirty="0">
                <a:latin typeface="ＭＳ ゴシック" panose="020B0609070205080204" pitchFamily="49" charset="-128"/>
                <a:ea typeface="ＭＳ ゴシック" panose="020B0609070205080204" pitchFamily="49" charset="-128"/>
              </a:rPr>
              <a:t>≪</a:t>
            </a:r>
            <a:r>
              <a:rPr lang="en-US" altLang="ja-JP" sz="1100" dirty="0">
                <a:latin typeface="ＭＳ ゴシック" panose="020B0609070205080204" pitchFamily="49" charset="-128"/>
                <a:ea typeface="ＭＳ ゴシック" panose="020B0609070205080204" pitchFamily="49" charset="-128"/>
              </a:rPr>
              <a:t>FAX</a:t>
            </a:r>
            <a:r>
              <a:rPr lang="ja-JP" altLang="en-US" sz="1100" dirty="0">
                <a:latin typeface="ＭＳ ゴシック" panose="020B0609070205080204" pitchFamily="49" charset="-128"/>
                <a:ea typeface="ＭＳ ゴシック" panose="020B0609070205080204" pitchFamily="49" charset="-128"/>
              </a:rPr>
              <a:t>・メール≫様式に伝達すべき内容を記載し、各班のボックスに入れる</a:t>
            </a:r>
            <a:endParaRPr lang="en-US" altLang="ja-JP" sz="1100" dirty="0">
              <a:latin typeface="ＭＳ ゴシック" panose="020B0609070205080204" pitchFamily="49" charset="-128"/>
              <a:ea typeface="ＭＳ ゴシック" panose="020B0609070205080204" pitchFamily="49" charset="-128"/>
            </a:endParaRPr>
          </a:p>
          <a:p>
            <a:pPr>
              <a:lnSpc>
                <a:spcPts val="1023"/>
              </a:lnSpc>
              <a:buSzPct val="100000"/>
              <a:defRPr/>
            </a:pPr>
            <a:endParaRPr lang="en-US" altLang="ja-JP" sz="1100" dirty="0">
              <a:latin typeface="ＭＳ ゴシック" panose="020B0609070205080204" pitchFamily="49" charset="-128"/>
              <a:ea typeface="ＭＳ ゴシック" panose="020B0609070205080204" pitchFamily="49" charset="-128"/>
            </a:endParaRPr>
          </a:p>
          <a:p>
            <a:pPr>
              <a:lnSpc>
                <a:spcPts val="1023"/>
              </a:lnSpc>
              <a:buSzPct val="100000"/>
              <a:defRPr/>
            </a:pPr>
            <a:r>
              <a:rPr lang="ja-JP" altLang="en-US" sz="1100" dirty="0">
                <a:latin typeface="ＭＳ ゴシック" panose="020B0609070205080204" pitchFamily="49" charset="-128"/>
                <a:ea typeface="ＭＳ ゴシック" panose="020B0609070205080204" pitchFamily="49" charset="-128"/>
              </a:rPr>
              <a:t>（５）発表</a:t>
            </a:r>
            <a:endParaRPr lang="en-US" altLang="ja-JP" sz="1100" dirty="0">
              <a:latin typeface="ＭＳ ゴシック" panose="020B0609070205080204" pitchFamily="49" charset="-128"/>
              <a:ea typeface="ＭＳ ゴシック" panose="020B0609070205080204" pitchFamily="49" charset="-128"/>
            </a:endParaRPr>
          </a:p>
          <a:p>
            <a:pPr marL="146094" indent="-146094">
              <a:lnSpc>
                <a:spcPts val="1023"/>
              </a:lnSpc>
              <a:buSzPct val="100000"/>
              <a:buFont typeface="Wingdings" panose="05000000000000000000" pitchFamily="2" charset="2"/>
              <a:buChar char="n"/>
              <a:defRPr/>
            </a:pPr>
            <a:r>
              <a:rPr lang="ja-JP" altLang="en-US" sz="1100" dirty="0">
                <a:latin typeface="ＭＳ ゴシック" panose="020B0609070205080204" pitchFamily="49" charset="-128"/>
                <a:ea typeface="ＭＳ ゴシック" panose="020B0609070205080204" pitchFamily="49" charset="-128"/>
              </a:rPr>
              <a:t>災害対策本部への経過報告等を想定し、各班から発表</a:t>
            </a:r>
            <a:endParaRPr lang="en-US" altLang="ja-JP" sz="1100" dirty="0">
              <a:latin typeface="ＭＳ ゴシック" panose="020B0609070205080204" pitchFamily="49" charset="-128"/>
              <a:ea typeface="ＭＳ ゴシック" panose="020B0609070205080204" pitchFamily="49" charset="-128"/>
            </a:endParaRPr>
          </a:p>
          <a:p>
            <a:pPr marL="146094" indent="-146094">
              <a:lnSpc>
                <a:spcPts val="1023"/>
              </a:lnSpc>
              <a:buSzPct val="100000"/>
              <a:buFont typeface="Wingdings" panose="05000000000000000000" pitchFamily="2" charset="2"/>
              <a:buChar char="n"/>
              <a:defRPr/>
            </a:pPr>
            <a:r>
              <a:rPr lang="ja-JP" altLang="en-US" sz="1100" dirty="0">
                <a:latin typeface="ＭＳ ゴシック" panose="020B0609070205080204" pitchFamily="49" charset="-128"/>
                <a:ea typeface="ＭＳ ゴシック" panose="020B0609070205080204" pitchFamily="49" charset="-128"/>
              </a:rPr>
              <a:t>演習終了後には班ごとに振り返り会議を行い、演習を通じて得た成果・課題を発表</a:t>
            </a:r>
            <a:endParaRPr lang="en-US" altLang="ja-JP" sz="1100" dirty="0">
              <a:latin typeface="ＭＳ ゴシック" panose="020B0609070205080204" pitchFamily="49" charset="-128"/>
              <a:ea typeface="ＭＳ ゴシック" panose="020B0609070205080204" pitchFamily="49" charset="-128"/>
            </a:endParaRPr>
          </a:p>
        </p:txBody>
      </p:sp>
      <p:sp>
        <p:nvSpPr>
          <p:cNvPr id="10252" name="テキスト ボックス 17"/>
          <p:cNvSpPr txBox="1">
            <a:spLocks noChangeArrowheads="1"/>
          </p:cNvSpPr>
          <p:nvPr/>
        </p:nvSpPr>
        <p:spPr bwMode="auto">
          <a:xfrm>
            <a:off x="251520" y="1662616"/>
            <a:ext cx="1101096" cy="282954"/>
          </a:xfrm>
          <a:prstGeom prst="rect">
            <a:avLst/>
          </a:prstGeom>
          <a:solidFill>
            <a:srgbClr val="FFFFFF"/>
          </a:solidFill>
          <a:ln w="25400" algn="ctr">
            <a:solidFill>
              <a:srgbClr val="5C92B5"/>
            </a:solidFill>
            <a:miter lim="800000"/>
            <a:headEnd/>
            <a:tailEnd/>
          </a:ln>
        </p:spPr>
        <p:txBody>
          <a:bodyPr lIns="0" t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defRPr/>
            </a:pPr>
            <a:r>
              <a:rPr kumimoji="0" lang="ja-JP" altLang="en-US" sz="1400" b="1" dirty="0" smtClean="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rPr>
              <a:t>実施</a:t>
            </a:r>
            <a:r>
              <a:rPr kumimoji="0" lang="ja-JP" altLang="en-US" sz="1400" b="1" dirty="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rPr>
              <a:t>概要</a:t>
            </a:r>
            <a:endParaRPr kumimoji="0" lang="en-US" altLang="ja-JP" sz="1400" b="1" dirty="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endParaRPr>
          </a:p>
        </p:txBody>
      </p:sp>
      <p:sp>
        <p:nvSpPr>
          <p:cNvPr id="20" name="テキスト ボックス 19"/>
          <p:cNvSpPr txBox="1"/>
          <p:nvPr/>
        </p:nvSpPr>
        <p:spPr>
          <a:xfrm>
            <a:off x="179512" y="1997265"/>
            <a:ext cx="4514547" cy="600164"/>
          </a:xfrm>
          <a:prstGeom prst="rect">
            <a:avLst/>
          </a:prstGeom>
          <a:noFill/>
        </p:spPr>
        <p:txBody>
          <a:bodyPr wrap="square" rIns="30675">
            <a:spAutoFit/>
          </a:bodyPr>
          <a:lstStyle/>
          <a:p>
            <a:pPr marL="229965" indent="-229965">
              <a:buSzPct val="100000"/>
              <a:buFont typeface="Wingdings"/>
              <a:buChar char="n"/>
              <a:defRPr/>
            </a:pPr>
            <a:r>
              <a:rPr lang="ja-JP" altLang="en-US" sz="1100" dirty="0">
                <a:latin typeface="ＭＳ ゴシック" panose="020B0609070205080204" pitchFamily="49" charset="-128"/>
                <a:ea typeface="ＭＳ ゴシック" panose="020B0609070205080204" pitchFamily="49" charset="-128"/>
              </a:rPr>
              <a:t>実施日時：平成</a:t>
            </a:r>
            <a:r>
              <a:rPr lang="en-US" altLang="ja-JP" sz="1100" dirty="0">
                <a:latin typeface="ＭＳ ゴシック" panose="020B0609070205080204" pitchFamily="49" charset="-128"/>
                <a:ea typeface="ＭＳ ゴシック" panose="020B0609070205080204" pitchFamily="49" charset="-128"/>
              </a:rPr>
              <a:t>29</a:t>
            </a:r>
            <a:r>
              <a:rPr lang="ja-JP" altLang="en-US" sz="1100" dirty="0">
                <a:latin typeface="ＭＳ ゴシック" panose="020B0609070205080204" pitchFamily="49" charset="-128"/>
                <a:ea typeface="ＭＳ ゴシック" panose="020B0609070205080204" pitchFamily="49" charset="-128"/>
              </a:rPr>
              <a:t>年</a:t>
            </a:r>
            <a:r>
              <a:rPr lang="en-US" altLang="ja-JP" sz="1100" dirty="0">
                <a:latin typeface="ＭＳ ゴシック" panose="020B0609070205080204" pitchFamily="49" charset="-128"/>
                <a:ea typeface="ＭＳ ゴシック" panose="020B0609070205080204" pitchFamily="49" charset="-128"/>
              </a:rPr>
              <a:t>11</a:t>
            </a:r>
            <a:r>
              <a:rPr lang="ja-JP" altLang="en-US" sz="1100" dirty="0">
                <a:latin typeface="ＭＳ ゴシック" panose="020B0609070205080204" pitchFamily="49" charset="-128"/>
                <a:ea typeface="ＭＳ ゴシック" panose="020B0609070205080204" pitchFamily="49" charset="-128"/>
              </a:rPr>
              <a:t>月</a:t>
            </a:r>
            <a:r>
              <a:rPr lang="en-US" altLang="ja-JP" sz="1100" dirty="0">
                <a:latin typeface="ＭＳ ゴシック" panose="020B0609070205080204" pitchFamily="49" charset="-128"/>
                <a:ea typeface="ＭＳ ゴシック" panose="020B0609070205080204" pitchFamily="49" charset="-128"/>
              </a:rPr>
              <a:t>16</a:t>
            </a:r>
            <a:r>
              <a:rPr lang="ja-JP" altLang="en-US" sz="1100" dirty="0">
                <a:latin typeface="ＭＳ ゴシック" panose="020B0609070205080204" pitchFamily="49" charset="-128"/>
                <a:ea typeface="ＭＳ ゴシック" panose="020B0609070205080204" pitchFamily="49" charset="-128"/>
              </a:rPr>
              <a:t>日、</a:t>
            </a:r>
            <a:r>
              <a:rPr lang="en-US" altLang="ja-JP" sz="1100" dirty="0">
                <a:latin typeface="ＭＳ ゴシック" panose="020B0609070205080204" pitchFamily="49" charset="-128"/>
                <a:ea typeface="ＭＳ ゴシック" panose="020B0609070205080204" pitchFamily="49" charset="-128"/>
              </a:rPr>
              <a:t>29</a:t>
            </a:r>
            <a:r>
              <a:rPr lang="ja-JP" altLang="en-US" sz="1100" dirty="0">
                <a:latin typeface="ＭＳ ゴシック" panose="020B0609070205080204" pitchFamily="49" charset="-128"/>
                <a:ea typeface="ＭＳ ゴシック" panose="020B0609070205080204" pitchFamily="49" charset="-128"/>
              </a:rPr>
              <a:t>日</a:t>
            </a:r>
            <a:endParaRPr lang="en-US" altLang="ja-JP" sz="1100" dirty="0">
              <a:latin typeface="ＭＳ ゴシック" panose="020B0609070205080204" pitchFamily="49" charset="-128"/>
              <a:ea typeface="ＭＳ ゴシック" panose="020B0609070205080204" pitchFamily="49" charset="-128"/>
            </a:endParaRPr>
          </a:p>
          <a:p>
            <a:pPr marL="229965" indent="-229965">
              <a:buSzPct val="100000"/>
              <a:buFont typeface="Wingdings"/>
              <a:buChar char="n"/>
              <a:defRPr/>
            </a:pPr>
            <a:r>
              <a:rPr lang="ja-JP" altLang="en-US" sz="1100" dirty="0">
                <a:latin typeface="ＭＳ ゴシック" panose="020B0609070205080204" pitchFamily="49" charset="-128"/>
                <a:ea typeface="ＭＳ ゴシック" panose="020B0609070205080204" pitchFamily="49" charset="-128"/>
              </a:rPr>
              <a:t>参加者：府及び府内市町村・一部事務組合の一般廃棄物担当職員</a:t>
            </a:r>
            <a:endParaRPr lang="en-US" altLang="ja-JP" sz="1100" dirty="0">
              <a:latin typeface="ＭＳ ゴシック" panose="020B0609070205080204" pitchFamily="49" charset="-128"/>
              <a:ea typeface="ＭＳ ゴシック" panose="020B0609070205080204" pitchFamily="49" charset="-128"/>
            </a:endParaRPr>
          </a:p>
          <a:p>
            <a:pPr>
              <a:buSzPct val="100000"/>
              <a:defRPr/>
            </a:pPr>
            <a:r>
              <a:rPr lang="ja-JP" altLang="en-US" sz="1100" dirty="0">
                <a:latin typeface="ＭＳ ゴシック" panose="020B0609070205080204" pitchFamily="49" charset="-128"/>
                <a:ea typeface="ＭＳ ゴシック" panose="020B0609070205080204" pitchFamily="49" charset="-128"/>
              </a:rPr>
              <a:t>　　　　　　　　　　　　　　　　　　　　　　　　　（計</a:t>
            </a:r>
            <a:r>
              <a:rPr lang="en-US" altLang="ja-JP" sz="1100" dirty="0">
                <a:latin typeface="ＭＳ ゴシック" panose="020B0609070205080204" pitchFamily="49" charset="-128"/>
                <a:ea typeface="ＭＳ ゴシック" panose="020B0609070205080204" pitchFamily="49" charset="-128"/>
              </a:rPr>
              <a:t>111</a:t>
            </a:r>
            <a:r>
              <a:rPr lang="ja-JP" altLang="en-US" sz="1100" dirty="0">
                <a:latin typeface="ＭＳ ゴシック" panose="020B0609070205080204" pitchFamily="49" charset="-128"/>
                <a:ea typeface="ＭＳ ゴシック" panose="020B0609070205080204" pitchFamily="49" charset="-128"/>
              </a:rPr>
              <a:t>名）</a:t>
            </a:r>
          </a:p>
        </p:txBody>
      </p:sp>
      <p:sp>
        <p:nvSpPr>
          <p:cNvPr id="286" name="角丸四角形吹き出し 285"/>
          <p:cNvSpPr/>
          <p:nvPr/>
        </p:nvSpPr>
        <p:spPr>
          <a:xfrm>
            <a:off x="1837374" y="1717774"/>
            <a:ext cx="2566976" cy="230557"/>
          </a:xfrm>
          <a:prstGeom prst="wedgeRoundRectCallout">
            <a:avLst>
              <a:gd name="adj1" fmla="val -31158"/>
              <a:gd name="adj2" fmla="val 89149"/>
              <a:gd name="adj3" fmla="val 16667"/>
            </a:avLst>
          </a:prstGeom>
          <a:solidFill>
            <a:srgbClr val="FF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800" dirty="0">
                <a:solidFill>
                  <a:schemeClr val="tx1"/>
                </a:solidFill>
                <a:latin typeface="ＭＳ ゴシック" panose="020B0609070205080204" pitchFamily="49" charset="-128"/>
                <a:ea typeface="ＭＳ ゴシック" panose="020B0609070205080204" pitchFamily="49" charset="-128"/>
              </a:rPr>
              <a:t>参加者数や自治体の特性を踏まえ、２回に分けて実施</a:t>
            </a:r>
          </a:p>
        </p:txBody>
      </p:sp>
      <p:sp>
        <p:nvSpPr>
          <p:cNvPr id="287" name="角丸四角形吹き出し 286"/>
          <p:cNvSpPr/>
          <p:nvPr/>
        </p:nvSpPr>
        <p:spPr>
          <a:xfrm>
            <a:off x="539552" y="2558550"/>
            <a:ext cx="3953317" cy="153143"/>
          </a:xfrm>
          <a:prstGeom prst="wedgeRoundRectCallout">
            <a:avLst>
              <a:gd name="adj1" fmla="val -21859"/>
              <a:gd name="adj2" fmla="val -139852"/>
              <a:gd name="adj3" fmla="val 16667"/>
            </a:avLst>
          </a:prstGeom>
          <a:solidFill>
            <a:srgbClr val="FF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800" dirty="0">
                <a:solidFill>
                  <a:schemeClr val="tx1"/>
                </a:solidFill>
                <a:latin typeface="ＭＳ ゴシック" panose="020B0609070205080204" pitchFamily="49" charset="-128"/>
                <a:ea typeface="ＭＳ ゴシック" panose="020B0609070205080204" pitchFamily="49" charset="-128"/>
              </a:rPr>
              <a:t>ごみ・し尿の担当者が参加。民間団体</a:t>
            </a:r>
            <a:r>
              <a:rPr lang="en-US" altLang="ja-JP" sz="800" dirty="0">
                <a:solidFill>
                  <a:schemeClr val="tx1"/>
                </a:solidFill>
                <a:latin typeface="ＭＳ ゴシック" panose="020B0609070205080204" pitchFamily="49" charset="-128"/>
                <a:ea typeface="ＭＳ ゴシック" panose="020B0609070205080204" pitchFamily="49" charset="-128"/>
              </a:rPr>
              <a:t>(</a:t>
            </a:r>
            <a:r>
              <a:rPr lang="ja-JP" altLang="en-US" sz="800" dirty="0">
                <a:solidFill>
                  <a:schemeClr val="tx1"/>
                </a:solidFill>
                <a:latin typeface="ＭＳ ゴシック" panose="020B0609070205080204" pitchFamily="49" charset="-128"/>
                <a:ea typeface="ＭＳ ゴシック" panose="020B0609070205080204" pitchFamily="49" charset="-128"/>
              </a:rPr>
              <a:t>大府連・大産連</a:t>
            </a:r>
            <a:r>
              <a:rPr lang="en-US" altLang="ja-JP" sz="800" dirty="0">
                <a:solidFill>
                  <a:schemeClr val="tx1"/>
                </a:solidFill>
                <a:latin typeface="ＭＳ ゴシック" panose="020B0609070205080204" pitchFamily="49" charset="-128"/>
                <a:ea typeface="ＭＳ ゴシック" panose="020B0609070205080204" pitchFamily="49" charset="-128"/>
              </a:rPr>
              <a:t>)</a:t>
            </a:r>
            <a:r>
              <a:rPr lang="ja-JP" altLang="en-US" sz="800" dirty="0">
                <a:solidFill>
                  <a:schemeClr val="tx1"/>
                </a:solidFill>
                <a:latin typeface="ＭＳ ゴシック" panose="020B0609070205080204" pitchFamily="49" charset="-128"/>
                <a:ea typeface="ＭＳ ゴシック" panose="020B0609070205080204" pitchFamily="49" charset="-128"/>
              </a:rPr>
              <a:t>もオブザーバーとして参加</a:t>
            </a:r>
            <a:endParaRPr lang="en-US" altLang="ja-JP" sz="800" dirty="0">
              <a:solidFill>
                <a:schemeClr val="tx1"/>
              </a:solidFill>
              <a:latin typeface="ＭＳ ゴシック" panose="020B0609070205080204" pitchFamily="49" charset="-128"/>
              <a:ea typeface="ＭＳ ゴシック" panose="020B0609070205080204" pitchFamily="49" charset="-128"/>
            </a:endParaRPr>
          </a:p>
        </p:txBody>
      </p:sp>
      <p:sp>
        <p:nvSpPr>
          <p:cNvPr id="10256" name="テキスト ボックス 288"/>
          <p:cNvSpPr txBox="1">
            <a:spLocks noChangeArrowheads="1"/>
          </p:cNvSpPr>
          <p:nvPr/>
        </p:nvSpPr>
        <p:spPr bwMode="auto">
          <a:xfrm>
            <a:off x="4610100" y="736630"/>
            <a:ext cx="2410172" cy="322381"/>
          </a:xfrm>
          <a:prstGeom prst="rect">
            <a:avLst/>
          </a:prstGeom>
          <a:solidFill>
            <a:srgbClr val="FFFFFF"/>
          </a:solidFill>
          <a:ln w="25400" algn="ctr">
            <a:solidFill>
              <a:srgbClr val="5C92B5"/>
            </a:solidFill>
            <a:miter lim="800000"/>
            <a:headEnd/>
            <a:tailEnd/>
          </a:ln>
        </p:spPr>
        <p:txBody>
          <a:bodyPr lIns="0" t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defRPr/>
            </a:pPr>
            <a:r>
              <a:rPr kumimoji="0" lang="ja-JP" altLang="en-US" sz="1400" b="1" dirty="0" smtClean="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rPr>
              <a:t>演習</a:t>
            </a:r>
            <a:r>
              <a:rPr kumimoji="0" lang="ja-JP" altLang="en-US" sz="1400" b="1" dirty="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rPr>
              <a:t>で具体的に行うこと</a:t>
            </a:r>
            <a:endParaRPr kumimoji="0" lang="en-US" altLang="ja-JP" sz="1400" b="1" dirty="0">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endParaRPr>
          </a:p>
        </p:txBody>
      </p:sp>
      <p:sp>
        <p:nvSpPr>
          <p:cNvPr id="10257" name="テキスト ボックス 289"/>
          <p:cNvSpPr txBox="1">
            <a:spLocks noChangeArrowheads="1"/>
          </p:cNvSpPr>
          <p:nvPr/>
        </p:nvSpPr>
        <p:spPr bwMode="auto">
          <a:xfrm>
            <a:off x="4630512" y="4708126"/>
            <a:ext cx="1923847" cy="319453"/>
          </a:xfrm>
          <a:prstGeom prst="rect">
            <a:avLst/>
          </a:prstGeom>
          <a:solidFill>
            <a:srgbClr val="FFFFFF"/>
          </a:solidFill>
          <a:ln w="25400" algn="ctr">
            <a:solidFill>
              <a:srgbClr val="5C92B5"/>
            </a:solidFill>
            <a:miter lim="800000"/>
            <a:headEnd/>
            <a:tailEnd/>
          </a:ln>
        </p:spPr>
        <p:txBody>
          <a:bodyPr lIns="0" t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defRPr/>
            </a:pPr>
            <a:r>
              <a:rPr kumimoji="0" lang="ja-JP" altLang="en-US" sz="1400" b="1">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rPr>
              <a:t>　演習の成果・課題</a:t>
            </a:r>
            <a:endParaRPr kumimoji="0" lang="en-US" altLang="ja-JP" sz="1400" b="1">
              <a:solidFill>
                <a:srgbClr val="000000"/>
              </a:solidFill>
              <a:latin typeface="ＭＳ ゴシック" panose="020B0609070205080204" pitchFamily="49" charset="-128"/>
              <a:ea typeface="ＭＳ ゴシック" panose="020B0609070205080204" pitchFamily="49" charset="-128"/>
              <a:cs typeface="メイリオ" panose="020B0604030504040204" pitchFamily="50" charset="-128"/>
            </a:endParaRPr>
          </a:p>
        </p:txBody>
      </p:sp>
      <p:sp>
        <p:nvSpPr>
          <p:cNvPr id="10258" name="テキスト ボックス 293"/>
          <p:cNvSpPr txBox="1">
            <a:spLocks noChangeArrowheads="1"/>
          </p:cNvSpPr>
          <p:nvPr/>
        </p:nvSpPr>
        <p:spPr bwMode="auto">
          <a:xfrm>
            <a:off x="4572000" y="5104215"/>
            <a:ext cx="4392488"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6700" indent="-2667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Wingdings" panose="05000000000000000000" pitchFamily="2" charset="2"/>
              <a:buChar char="n"/>
              <a:defRPr/>
            </a:pPr>
            <a:r>
              <a:rPr lang="ja-JP" altLang="en-US" sz="1100" dirty="0">
                <a:latin typeface="ＭＳ ゴシック" panose="020B0609070205080204" pitchFamily="49" charset="-128"/>
                <a:ea typeface="ＭＳ ゴシック" panose="020B0609070205080204" pitchFamily="49" charset="-128"/>
              </a:rPr>
              <a:t>多くの参加者から、「府の計画や災害廃棄物処理の手順が理解できた」「連携の大切さを実感した」「平時の演習の重要性が分かった」といった声が寄せられた</a:t>
            </a:r>
            <a:endParaRPr lang="en-US" altLang="ja-JP" sz="1100" dirty="0">
              <a:latin typeface="ＭＳ ゴシック" panose="020B0609070205080204" pitchFamily="49" charset="-128"/>
              <a:ea typeface="ＭＳ ゴシック" panose="020B0609070205080204" pitchFamily="49" charset="-128"/>
            </a:endParaRPr>
          </a:p>
          <a:p>
            <a:pPr>
              <a:spcBef>
                <a:spcPct val="0"/>
              </a:spcBef>
              <a:buFont typeface="Wingdings" panose="05000000000000000000" pitchFamily="2" charset="2"/>
              <a:buChar char="n"/>
              <a:defRPr/>
            </a:pPr>
            <a:r>
              <a:rPr lang="ja-JP" altLang="en-US" sz="1100" dirty="0">
                <a:latin typeface="ＭＳ ゴシック" panose="020B0609070205080204" pitchFamily="49" charset="-128"/>
                <a:ea typeface="ＭＳ ゴシック" panose="020B0609070205080204" pitchFamily="49" charset="-128"/>
              </a:rPr>
              <a:t>一方で、「図上演習という研修手法を良く知らないうちに演習が開始されたので、対応に戸惑った」という意見もあり、今後は、座学による事前研修と図上演習をバランスよく織り交ぜて実施することが有効と考えられる</a:t>
            </a:r>
            <a:endParaRPr lang="en-US" altLang="ja-JP" sz="1100" dirty="0">
              <a:latin typeface="ＭＳ ゴシック" panose="020B0609070205080204" pitchFamily="49" charset="-128"/>
              <a:ea typeface="ＭＳ ゴシック" panose="020B0609070205080204" pitchFamily="49" charset="-128"/>
            </a:endParaRPr>
          </a:p>
          <a:p>
            <a:pPr>
              <a:spcBef>
                <a:spcPct val="0"/>
              </a:spcBef>
              <a:buFont typeface="Wingdings" panose="05000000000000000000" pitchFamily="2" charset="2"/>
              <a:buChar char="n"/>
              <a:defRPr/>
            </a:pPr>
            <a:r>
              <a:rPr lang="ja-JP" altLang="en-US" sz="1100" dirty="0">
                <a:latin typeface="ＭＳ ゴシック" panose="020B0609070205080204" pitchFamily="49" charset="-128"/>
                <a:ea typeface="ＭＳ ゴシック" panose="020B0609070205080204" pitchFamily="49" charset="-128"/>
              </a:rPr>
              <a:t>次年度以降は仮置場設置後の運営管理を対象範囲とした図上演習の実施を検討中</a:t>
            </a:r>
            <a:endParaRPr lang="en-US" altLang="ja-JP" sz="1100" dirty="0">
              <a:latin typeface="ＭＳ ゴシック" panose="020B0609070205080204" pitchFamily="49" charset="-128"/>
              <a:ea typeface="ＭＳ ゴシック" panose="020B0609070205080204" pitchFamily="49" charset="-128"/>
            </a:endParaRPr>
          </a:p>
        </p:txBody>
      </p:sp>
      <p:pic>
        <p:nvPicPr>
          <p:cNvPr id="31763" name="図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0476" y="1157654"/>
            <a:ext cx="1672004" cy="15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4" name="図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67369" y="2963008"/>
            <a:ext cx="1604597" cy="1560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角丸四角形 3"/>
          <p:cNvSpPr/>
          <p:nvPr/>
        </p:nvSpPr>
        <p:spPr>
          <a:xfrm>
            <a:off x="3419872" y="5080978"/>
            <a:ext cx="1062535" cy="11098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900" dirty="0">
                <a:solidFill>
                  <a:schemeClr val="tx1"/>
                </a:solidFill>
                <a:latin typeface="ＭＳ Ｐゴシック" panose="020B0600070205080204" pitchFamily="50" charset="-128"/>
                <a:ea typeface="ＭＳ Ｐゴシック" panose="020B0600070205080204" pitchFamily="50" charset="-128"/>
              </a:rPr>
              <a:t>状況に応じて「想定外」の課題を事務局が各班に付与し、対応能力の向上を図る</a:t>
            </a:r>
            <a:endParaRPr lang="ja-JP" altLang="en-US" dirty="0">
              <a:latin typeface="ＭＳ Ｐゴシック" panose="020B0600070205080204" pitchFamily="50" charset="-128"/>
              <a:ea typeface="ＭＳ Ｐゴシック" panose="020B0600070205080204" pitchFamily="50" charset="-128"/>
            </a:endParaRPr>
          </a:p>
        </p:txBody>
      </p:sp>
      <p:sp>
        <p:nvSpPr>
          <p:cNvPr id="6" name="右中かっこ 5"/>
          <p:cNvSpPr/>
          <p:nvPr/>
        </p:nvSpPr>
        <p:spPr>
          <a:xfrm>
            <a:off x="3217524" y="4443231"/>
            <a:ext cx="198261" cy="2203073"/>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sz="1534"/>
          </a:p>
        </p:txBody>
      </p:sp>
      <p:sp>
        <p:nvSpPr>
          <p:cNvPr id="2" name="スライド番号プレースホルダー 1"/>
          <p:cNvSpPr>
            <a:spLocks noGrp="1"/>
          </p:cNvSpPr>
          <p:nvPr>
            <p:ph type="sldNum" sz="quarter" idx="12"/>
          </p:nvPr>
        </p:nvSpPr>
        <p:spPr/>
        <p:txBody>
          <a:bodyPr/>
          <a:lstStyle/>
          <a:p>
            <a:pPr>
              <a:defRPr/>
            </a:pPr>
            <a:fld id="{E5639386-BC39-46D1-B58D-D2700174091D}" type="slidenum">
              <a:rPr lang="ja-JP" altLang="en-US" smtClean="0"/>
              <a:pPr>
                <a:defRPr/>
              </a:pPr>
              <a:t>10</a:t>
            </a:fld>
            <a:endParaRPr lang="ja-JP" altLang="en-US"/>
          </a:p>
        </p:txBody>
      </p:sp>
    </p:spTree>
    <p:extLst>
      <p:ext uri="{BB962C8B-B14F-4D97-AF65-F5344CB8AC3E}">
        <p14:creationId xmlns:p14="http://schemas.microsoft.com/office/powerpoint/2010/main" val="12005745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2763</Words>
  <Application>Microsoft Office PowerPoint</Application>
  <PresentationFormat>画面に合わせる (4:3)</PresentationFormat>
  <Paragraphs>648</Paragraphs>
  <Slides>10</Slides>
  <Notes>3</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10</vt:i4>
      </vt:variant>
    </vt:vector>
  </HeadingPairs>
  <TitlesOfParts>
    <vt:vector size="20" baseType="lpstr">
      <vt:lpstr>ＭＳ Ｐゴシック</vt:lpstr>
      <vt:lpstr>ＭＳ ゴシック</vt:lpstr>
      <vt:lpstr>メイリオ</vt:lpstr>
      <vt:lpstr>游ゴシック</vt:lpstr>
      <vt:lpstr>游ゴシック Light</vt:lpstr>
      <vt:lpstr>Arial</vt:lpstr>
      <vt:lpstr>Calibri</vt:lpstr>
      <vt:lpstr>Cambria</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2018-02-22T09:06:09Z</dcterms:created>
  <dcterms:modified xsi:type="dcterms:W3CDTF">2018-03-09T04:13:22Z</dcterms:modified>
</cp:coreProperties>
</file>